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
  </p:notesMasterIdLst>
  <p:sldIdLst>
    <p:sldId id="1504" r:id="rId5"/>
    <p:sldId id="1505" r:id="rId6"/>
    <p:sldId id="148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24923870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hhs.gov/about/agencies/iea/regional-offices/index.html"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hyperlink" Target="https://www.cdc.gov/hepatitis/statistics/2020surveillance/index.htm" TargetMode="External"/><Relationship Id="rId5" Type="http://schemas.openxmlformats.org/officeDocument/2006/relationships/hyperlink" Target="https://wonder.cdc.gov/wonder/help/mcd.html" TargetMode="External"/><Relationship Id="rId4" Type="http://schemas.openxmlformats.org/officeDocument/2006/relationships/hyperlink" Target="http://wonder.cdc.gov/mcd-icd10.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onder.cdc.gov/mcd-icd10.html" TargetMode="External"/><Relationship Id="rId2" Type="http://schemas.openxmlformats.org/officeDocument/2006/relationships/hyperlink" Target="https://www.hhs.gov/about/agencies/iea/regional-offices/index.html" TargetMode="External"/><Relationship Id="rId1" Type="http://schemas.openxmlformats.org/officeDocument/2006/relationships/slideLayout" Target="../slideLayouts/slideLayout12.xml"/><Relationship Id="rId5" Type="http://schemas.openxmlformats.org/officeDocument/2006/relationships/hyperlink" Target="https://www.cdc.gov/hepatitis/statistics/2020surveillance/index.htm" TargetMode="External"/><Relationship Id="rId4" Type="http://schemas.openxmlformats.org/officeDocument/2006/relationships/hyperlink" Target="https://wonder.cdc.gov/wonder/help/mcd.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onder.cdc.gov/mcd-icd10.html" TargetMode="External"/><Relationship Id="rId2" Type="http://schemas.openxmlformats.org/officeDocument/2006/relationships/hyperlink" Target="https://www.hhs.gov/about/agencies/iea/regional-offices/index.html" TargetMode="External"/><Relationship Id="rId1" Type="http://schemas.openxmlformats.org/officeDocument/2006/relationships/slideLayout" Target="../slideLayouts/slideLayout12.xml"/><Relationship Id="rId5" Type="http://schemas.openxmlformats.org/officeDocument/2006/relationships/hyperlink" Target="https://www.cdc.gov/hepatitis/statistics/2020surveillance/index.htm" TargetMode="External"/><Relationship Id="rId4" Type="http://schemas.openxmlformats.org/officeDocument/2006/relationships/hyperlink" Target="https://wonder.cdc.gov/wonder/help/mcd.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Table 3.8 – Part 1 of 3</a:t>
            </a:r>
            <a:br>
              <a:rPr lang="en-US" sz="2000"/>
            </a:br>
            <a:r>
              <a:rPr lang="en-US" sz="2000" b="1"/>
              <a:t>Numbers and rates* of deaths with hepatitis C virus infection listed as a cause of death</a:t>
            </a:r>
            <a:r>
              <a:rPr lang="en-US" sz="2000" b="1" baseline="30000"/>
              <a:t>†</a:t>
            </a:r>
            <a:r>
              <a:rPr lang="en-US" sz="2000" b="1"/>
              <a:t> among residents, by demographic characteristics</a:t>
            </a:r>
            <a:br>
              <a:rPr lang="en-US" sz="2000" b="1"/>
            </a:br>
            <a:r>
              <a:rPr lang="en-US" sz="2000" b="1"/>
              <a:t>United States, 2016–2020</a:t>
            </a:r>
            <a:r>
              <a:rPr lang="en-US" sz="2000"/>
              <a:t>										</a:t>
            </a:r>
          </a:p>
        </p:txBody>
      </p:sp>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a:xfrm>
            <a:off x="457200" y="5101898"/>
            <a:ext cx="5707625" cy="1574790"/>
          </a:xfrm>
        </p:spPr>
        <p:txBody>
          <a:bodyPr vert="horz" lIns="91440" tIns="45720" rIns="91440" bIns="45720" rtlCol="0" anchor="t">
            <a:noAutofit/>
          </a:bodyPr>
          <a:lstStyle/>
          <a:p>
            <a:pPr>
              <a:lnSpc>
                <a:spcPct val="100000"/>
              </a:lnSpc>
            </a:pPr>
            <a:r>
              <a:rPr lang="en-US" sz="800"/>
              <a:t>* Rates for race/ethnicity, sex, HHS region, and the overall total are age-adjusted per 100,000 US standard population during 2000 </a:t>
            </a:r>
            <a:br>
              <a:rPr lang="en-US" sz="800"/>
            </a:br>
            <a:r>
              <a:rPr lang="en-US" sz="800"/>
              <a:t>by using the following age group distribution (in years): &lt;1, 1–4, 5–14, 15–24, 25–34, 35–44, 45–54, 55–64, 65–74, 75–84, and ≥85. Missing data are not included. For age-adjusted death rates, the age-specific death rate is rounded to 1 decimal place before proceeding to the next step in the calculation of age-adjusted death rates for NCHS Multiple Cause of Death on CDC WONDER. </a:t>
            </a:r>
            <a:br>
              <a:rPr lang="en-US" sz="800"/>
            </a:br>
            <a:r>
              <a:rPr lang="en-US" sz="800"/>
              <a:t>This rounding step might affect the precision of rates calculated for small numbers of deaths. 	</a:t>
            </a:r>
          </a:p>
          <a:p>
            <a:pPr>
              <a:lnSpc>
                <a:spcPct val="100000"/>
              </a:lnSpc>
            </a:pPr>
            <a:r>
              <a:rPr lang="en-US" sz="800"/>
              <a:t>† Cause of death is defined as one of the multiple causes of death and is based on the International Classification of Diseases, </a:t>
            </a:r>
            <a:br>
              <a:rPr lang="en-US" sz="800"/>
            </a:br>
            <a:r>
              <a:rPr lang="en-US" sz="800"/>
              <a:t>10th Rev. (ICD-10) codes B17.1, and B18.2 (hepatitis C).			</a:t>
            </a:r>
          </a:p>
          <a:p>
            <a:pPr>
              <a:lnSpc>
                <a:spcPct val="100000"/>
              </a:lnSpc>
            </a:pPr>
            <a:r>
              <a:rPr lang="en-US" sz="800"/>
              <a:t>¶ US Department of Health and Human Services (HHS) regions were categorized according to the grouping of states and US territories assigned under each of the 10 HHS regional offices (</a:t>
            </a:r>
            <a:r>
              <a:rPr lang="en-US" sz="800">
                <a:hlinkClick r:id="rId3"/>
              </a:rPr>
              <a:t>https://www.hhs.gov/about/agencies/iea/regional-offices/index.html</a:t>
            </a:r>
            <a:r>
              <a:rPr lang="en-US" sz="800"/>
              <a:t>). For the purposes of this report, regions with US territories (Region 2 and Region 9) contain data from states only.</a:t>
            </a:r>
            <a:endParaRPr lang="en-US" sz="800">
              <a:cs typeface="Calibri"/>
            </a:endParaRPr>
          </a:p>
        </p:txBody>
      </p:sp>
      <p:sp>
        <p:nvSpPr>
          <p:cNvPr id="8" name="TextBox 7">
            <a:extLst>
              <a:ext uri="{FF2B5EF4-FFF2-40B4-BE49-F238E27FC236}">
                <a16:creationId xmlns:a16="http://schemas.microsoft.com/office/drawing/2014/main" id="{A63725F0-C5B6-B0B9-FC3A-304D6AF8FEF0}"/>
              </a:ext>
            </a:extLst>
          </p:cNvPr>
          <p:cNvSpPr txBox="1"/>
          <p:nvPr/>
        </p:nvSpPr>
        <p:spPr>
          <a:xfrm>
            <a:off x="6095999" y="5094062"/>
            <a:ext cx="4509155" cy="1574790"/>
          </a:xfrm>
          <a:prstGeom prst="rect">
            <a:avLst/>
          </a:prstGeom>
          <a:noFill/>
        </p:spPr>
        <p:txBody>
          <a:bodyPr wrap="square" lIns="91440" tIns="45720" rIns="91440" bIns="45720" anchor="t">
            <a:spAutoFit/>
          </a:bodyPr>
          <a:lstStyle/>
          <a:p>
            <a:pPr>
              <a:spcBef>
                <a:spcPts val="1000"/>
              </a:spcBef>
            </a:pPr>
            <a:r>
              <a:rPr lang="en-US" sz="800"/>
              <a:t>Source: CDC, National Center for Health Statistics, Multiple Cause of Death 1999–2019 on CDC WONDER Online Database. Data are from the 2016–2020 Multiple Cause of Death files and are based on information from all death certificates filed in the vital records offices of the 50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2016 because of NCHS standards that restrict displayed data to US residents. Accessed at </a:t>
            </a:r>
            <a:r>
              <a:rPr lang="en-US" sz="800">
                <a:hlinkClick r:id="rId4"/>
              </a:rPr>
              <a:t>http://wonder.cdc.gov/mcd-icd10.html</a:t>
            </a:r>
            <a:r>
              <a:rPr lang="en-US" sz="800"/>
              <a:t> on January 13, 2022. CDC WONDER data set documentation and technical methods can be accessed at </a:t>
            </a:r>
            <a:r>
              <a:rPr lang="en-US" sz="800">
                <a:hlinkClick r:id="rId5"/>
              </a:rPr>
              <a:t>https://wonder.cdc.gov/wonder/help/mcd.html</a:t>
            </a:r>
            <a:r>
              <a:rPr lang="en-US" sz="800"/>
              <a:t>.  </a:t>
            </a:r>
            <a:endParaRPr lang="en-US"/>
          </a:p>
          <a:p>
            <a:pPr>
              <a:spcBef>
                <a:spcPts val="1000"/>
              </a:spcBef>
            </a:pPr>
            <a:r>
              <a:rPr lang="en-US" sz="800"/>
              <a:t>Centers for Disease Control and Prevention. Viral Hepatitis Surveillance Report – United States, 2020. </a:t>
            </a:r>
            <a:r>
              <a:rPr lang="en-US" sz="800">
                <a:hlinkClick r:id="rId6"/>
              </a:rPr>
              <a:t>https://www.cdc.gov/hepatitis/statistics/2020surveillance/index.htm</a:t>
            </a:r>
            <a:r>
              <a:rPr lang="en-US" sz="800"/>
              <a:t>. Published September 2022.</a:t>
            </a:r>
            <a:endParaRPr lang="en-US" sz="800">
              <a:cs typeface="Calibri"/>
            </a:endParaRPr>
          </a:p>
        </p:txBody>
      </p:sp>
      <p:graphicFrame>
        <p:nvGraphicFramePr>
          <p:cNvPr id="7" name="Table 6">
            <a:extLst>
              <a:ext uri="{FF2B5EF4-FFF2-40B4-BE49-F238E27FC236}">
                <a16:creationId xmlns:a16="http://schemas.microsoft.com/office/drawing/2014/main" id="{083C690D-2529-6A54-DD02-FD43A4DBE094}"/>
              </a:ext>
            </a:extLst>
          </p:cNvPr>
          <p:cNvGraphicFramePr>
            <a:graphicFrameLocks noGrp="1"/>
          </p:cNvGraphicFramePr>
          <p:nvPr>
            <p:extLst>
              <p:ext uri="{D42A27DB-BD31-4B8C-83A1-F6EECF244321}">
                <p14:modId xmlns:p14="http://schemas.microsoft.com/office/powerpoint/2010/main" val="3156961124"/>
              </p:ext>
            </p:extLst>
          </p:nvPr>
        </p:nvGraphicFramePr>
        <p:xfrm>
          <a:off x="545261" y="1645183"/>
          <a:ext cx="11091672" cy="2715768"/>
        </p:xfrm>
        <a:graphic>
          <a:graphicData uri="http://schemas.openxmlformats.org/drawingml/2006/table">
            <a:tbl>
              <a:tblPr firstRow="1" bandRow="1">
                <a:tableStyleId>{0E3FDE45-AF77-4B5C-9715-49D594BDF05E}</a:tableStyleId>
              </a:tblPr>
              <a:tblGrid>
                <a:gridCol w="1490472">
                  <a:extLst>
                    <a:ext uri="{9D8B030D-6E8A-4147-A177-3AD203B41FA5}">
                      <a16:colId xmlns:a16="http://schemas.microsoft.com/office/drawing/2014/main" val="2197488459"/>
                    </a:ext>
                  </a:extLst>
                </a:gridCol>
                <a:gridCol w="640080">
                  <a:extLst>
                    <a:ext uri="{9D8B030D-6E8A-4147-A177-3AD203B41FA5}">
                      <a16:colId xmlns:a16="http://schemas.microsoft.com/office/drawing/2014/main" val="623563011"/>
                    </a:ext>
                  </a:extLst>
                </a:gridCol>
                <a:gridCol w="1280160">
                  <a:extLst>
                    <a:ext uri="{9D8B030D-6E8A-4147-A177-3AD203B41FA5}">
                      <a16:colId xmlns:a16="http://schemas.microsoft.com/office/drawing/2014/main" val="2288816887"/>
                    </a:ext>
                  </a:extLst>
                </a:gridCol>
                <a:gridCol w="640080">
                  <a:extLst>
                    <a:ext uri="{9D8B030D-6E8A-4147-A177-3AD203B41FA5}">
                      <a16:colId xmlns:a16="http://schemas.microsoft.com/office/drawing/2014/main" val="3106507682"/>
                    </a:ext>
                  </a:extLst>
                </a:gridCol>
                <a:gridCol w="1280160">
                  <a:extLst>
                    <a:ext uri="{9D8B030D-6E8A-4147-A177-3AD203B41FA5}">
                      <a16:colId xmlns:a16="http://schemas.microsoft.com/office/drawing/2014/main" val="2060027562"/>
                    </a:ext>
                  </a:extLst>
                </a:gridCol>
                <a:gridCol w="640080">
                  <a:extLst>
                    <a:ext uri="{9D8B030D-6E8A-4147-A177-3AD203B41FA5}">
                      <a16:colId xmlns:a16="http://schemas.microsoft.com/office/drawing/2014/main" val="1633732014"/>
                    </a:ext>
                  </a:extLst>
                </a:gridCol>
                <a:gridCol w="1280160">
                  <a:extLst>
                    <a:ext uri="{9D8B030D-6E8A-4147-A177-3AD203B41FA5}">
                      <a16:colId xmlns:a16="http://schemas.microsoft.com/office/drawing/2014/main" val="4102507973"/>
                    </a:ext>
                  </a:extLst>
                </a:gridCol>
                <a:gridCol w="640080">
                  <a:extLst>
                    <a:ext uri="{9D8B030D-6E8A-4147-A177-3AD203B41FA5}">
                      <a16:colId xmlns:a16="http://schemas.microsoft.com/office/drawing/2014/main" val="3968151445"/>
                    </a:ext>
                  </a:extLst>
                </a:gridCol>
                <a:gridCol w="1280160">
                  <a:extLst>
                    <a:ext uri="{9D8B030D-6E8A-4147-A177-3AD203B41FA5}">
                      <a16:colId xmlns:a16="http://schemas.microsoft.com/office/drawing/2014/main" val="333131822"/>
                    </a:ext>
                  </a:extLst>
                </a:gridCol>
                <a:gridCol w="640080">
                  <a:extLst>
                    <a:ext uri="{9D8B030D-6E8A-4147-A177-3AD203B41FA5}">
                      <a16:colId xmlns:a16="http://schemas.microsoft.com/office/drawing/2014/main" val="4227953581"/>
                    </a:ext>
                  </a:extLst>
                </a:gridCol>
                <a:gridCol w="1280160">
                  <a:extLst>
                    <a:ext uri="{9D8B030D-6E8A-4147-A177-3AD203B41FA5}">
                      <a16:colId xmlns:a16="http://schemas.microsoft.com/office/drawing/2014/main" val="1653817542"/>
                    </a:ext>
                  </a:extLst>
                </a:gridCol>
              </a:tblGrid>
              <a:tr h="402336">
                <a:tc>
                  <a:txBody>
                    <a:bodyPr/>
                    <a:lstStyle/>
                    <a:p>
                      <a:pPr algn="l" fontAlgn="ctr"/>
                      <a:r>
                        <a:rPr lang="en-US" sz="1200" b="1" u="none" strike="noStrike">
                          <a:solidFill>
                            <a:schemeClr val="bg1"/>
                          </a:solidFill>
                          <a:effectLst/>
                        </a:rPr>
                        <a:t>Characteristics</a:t>
                      </a:r>
                      <a:endParaRPr lang="en-US" sz="1200" b="1" i="0" u="none" strike="noStrike">
                        <a:solidFill>
                          <a:schemeClr val="bg1"/>
                        </a:solidFill>
                        <a:effectLst/>
                        <a:latin typeface="+mn-lt"/>
                      </a:endParaRPr>
                    </a:p>
                  </a:txBody>
                  <a:tcPr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2016</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2016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2017</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2017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2018</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2018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2019</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2019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2020</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2020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085099476"/>
                  </a:ext>
                </a:extLst>
              </a:tr>
              <a:tr h="210312">
                <a:tc>
                  <a:txBody>
                    <a:bodyPr/>
                    <a:lstStyle/>
                    <a:p>
                      <a:pPr algn="l" fontAlgn="ctr"/>
                      <a:r>
                        <a:rPr lang="en-US" sz="1100" b="1" i="0" u="none" strike="noStrike">
                          <a:solidFill>
                            <a:srgbClr val="111111"/>
                          </a:solidFill>
                          <a:effectLst/>
                          <a:latin typeface="+mn-lt"/>
                        </a:rPr>
                        <a:t>Total</a:t>
                      </a:r>
                    </a:p>
                  </a:txBody>
                  <a:tcPr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18,093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4.42 (4.36 - 4.49)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17,253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4.13 (4.07 - 4.20)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15,713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3.72 (3.66 - 3.78)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14,242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3.33 (3.28 - 3.39)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14,863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3.45 (3.39 - 3.50)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117545095"/>
                  </a:ext>
                </a:extLst>
              </a:tr>
              <a:tr h="210312">
                <a:tc>
                  <a:txBody>
                    <a:bodyPr/>
                    <a:lstStyle/>
                    <a:p>
                      <a:pPr algn="l" fontAlgn="ctr"/>
                      <a:r>
                        <a:rPr lang="en-US" sz="1100" b="1" i="0" u="none" strike="noStrike">
                          <a:solidFill>
                            <a:srgbClr val="111111"/>
                          </a:solidFill>
                          <a:effectLst/>
                          <a:latin typeface="+mn-lt"/>
                        </a:rPr>
                        <a:t>Age (years)</a:t>
                      </a:r>
                    </a:p>
                  </a:txBody>
                  <a:tcPr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000000"/>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l" fontAlgn="ctr"/>
                      <a:endParaRPr lang="en-US" sz="1100" b="0" i="0" u="none" strike="noStrike">
                        <a:solidFill>
                          <a:srgbClr val="000000"/>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endParaRPr lang="en-US" sz="1100"/>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endParaRPr lang="en-US" sz="1100"/>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endParaRPr lang="en-US" sz="1100"/>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endParaRPr lang="en-US" sz="1100"/>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endParaRPr lang="en-US" sz="1100"/>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endParaRPr lang="en-US" sz="1100"/>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endParaRPr lang="en-US" sz="1100"/>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endParaRPr lang="en-US" sz="1100"/>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extLst>
                  <a:ext uri="{0D108BD9-81ED-4DB2-BD59-A6C34878D82A}">
                    <a16:rowId xmlns:a16="http://schemas.microsoft.com/office/drawing/2014/main" val="141714102"/>
                  </a:ext>
                </a:extLst>
              </a:tr>
              <a:tr h="210312">
                <a:tc>
                  <a:txBody>
                    <a:bodyPr/>
                    <a:lstStyle/>
                    <a:p>
                      <a:pPr algn="l" fontAlgn="ctr"/>
                      <a:r>
                        <a:rPr lang="en-US" sz="1100" b="0" i="0" u="none" strike="noStrike">
                          <a:solidFill>
                            <a:srgbClr val="111111"/>
                          </a:solidFill>
                          <a:effectLst/>
                          <a:latin typeface="+mn-lt"/>
                        </a:rPr>
                        <a:t>0</a:t>
                      </a:r>
                      <a:r>
                        <a:rPr lang="en-US" sz="1100" b="0" i="0" u="none" strike="noStrike">
                          <a:solidFill>
                            <a:srgbClr val="000000"/>
                          </a:solidFill>
                          <a:effectLst/>
                          <a:latin typeface="+mn-lt"/>
                        </a:rPr>
                        <a:t>–</a:t>
                      </a:r>
                      <a:r>
                        <a:rPr lang="en-US" sz="1100" b="0" i="0" u="none" strike="noStrike">
                          <a:solidFill>
                            <a:srgbClr val="111111"/>
                          </a:solidFill>
                          <a:effectLst/>
                          <a:latin typeface="+mn-lt"/>
                        </a:rPr>
                        <a:t>34</a:t>
                      </a:r>
                    </a:p>
                  </a:txBody>
                  <a:tcPr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164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0.11 (0.09 - 0.13)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180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0.12 (0.10 - 0.14)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212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0.14 (0.12 - 0.16)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170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0.11 (0.10 - 0.13)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229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0.15 (0.13 - 0.17)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402303617"/>
                  </a:ext>
                </a:extLst>
              </a:tr>
              <a:tr h="210312">
                <a:tc>
                  <a:txBody>
                    <a:bodyPr/>
                    <a:lstStyle/>
                    <a:p>
                      <a:pPr algn="l" fontAlgn="ctr"/>
                      <a:r>
                        <a:rPr lang="en-US" sz="1100" b="0" i="0" u="none" strike="noStrike">
                          <a:solidFill>
                            <a:srgbClr val="111111"/>
                          </a:solidFill>
                          <a:effectLst/>
                          <a:latin typeface="+mn-lt"/>
                        </a:rPr>
                        <a:t>35</a:t>
                      </a:r>
                      <a:r>
                        <a:rPr lang="en-US" sz="1100" b="0" i="0" u="none" strike="noStrike">
                          <a:solidFill>
                            <a:srgbClr val="000000"/>
                          </a:solidFill>
                          <a:effectLst/>
                          <a:latin typeface="+mn-lt"/>
                        </a:rPr>
                        <a:t>–</a:t>
                      </a:r>
                      <a:r>
                        <a:rPr lang="en-US" sz="1100" b="0" i="0" u="none" strike="noStrike">
                          <a:solidFill>
                            <a:srgbClr val="111111"/>
                          </a:solidFill>
                          <a:effectLst/>
                          <a:latin typeface="+mn-lt"/>
                        </a:rPr>
                        <a:t>44</a:t>
                      </a:r>
                    </a:p>
                  </a:txBody>
                  <a:tcPr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532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1.31 (1.20 - 1.43)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507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1.24 (1.13 - 1.35)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499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1.21 (1.10 - 1.31)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472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1.13 (1.03 - 1.24)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544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1.29 (1.18 - 1.40)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extLst>
                  <a:ext uri="{0D108BD9-81ED-4DB2-BD59-A6C34878D82A}">
                    <a16:rowId xmlns:a16="http://schemas.microsoft.com/office/drawing/2014/main" val="3299023765"/>
                  </a:ext>
                </a:extLst>
              </a:tr>
              <a:tr h="210312">
                <a:tc>
                  <a:txBody>
                    <a:bodyPr/>
                    <a:lstStyle/>
                    <a:p>
                      <a:pPr algn="l" fontAlgn="ctr"/>
                      <a:r>
                        <a:rPr lang="en-US" sz="1100" b="0" i="0" u="none" strike="noStrike">
                          <a:solidFill>
                            <a:srgbClr val="111111"/>
                          </a:solidFill>
                          <a:effectLst/>
                          <a:latin typeface="+mn-lt"/>
                        </a:rPr>
                        <a:t>45</a:t>
                      </a:r>
                      <a:r>
                        <a:rPr lang="en-US" sz="1100" b="0" i="0" u="none" strike="noStrike">
                          <a:solidFill>
                            <a:srgbClr val="000000"/>
                          </a:solidFill>
                          <a:effectLst/>
                          <a:latin typeface="+mn-lt"/>
                        </a:rPr>
                        <a:t>–</a:t>
                      </a:r>
                      <a:r>
                        <a:rPr lang="en-US" sz="1100" b="0" i="0" u="none" strike="noStrike">
                          <a:solidFill>
                            <a:srgbClr val="111111"/>
                          </a:solidFill>
                          <a:effectLst/>
                          <a:latin typeface="+mn-lt"/>
                        </a:rPr>
                        <a:t>54</a:t>
                      </a:r>
                    </a:p>
                  </a:txBody>
                  <a:tcPr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3,026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7.07 (6.82 - 7.32)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2,556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6.03 (5.80 - 6.27)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2,040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4.90 (4.69 - 5.11)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1,676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4.10 (3.90 - 4.30)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1,555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3.85 (3.66 - 4.04)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3109456617"/>
                  </a:ext>
                </a:extLst>
              </a:tr>
              <a:tr h="210312">
                <a:tc>
                  <a:txBody>
                    <a:bodyPr/>
                    <a:lstStyle/>
                    <a:p>
                      <a:pPr algn="l" fontAlgn="ctr"/>
                      <a:r>
                        <a:rPr lang="en-US" sz="1100" b="0" i="0" u="none" strike="noStrike">
                          <a:solidFill>
                            <a:srgbClr val="111111"/>
                          </a:solidFill>
                          <a:effectLst/>
                          <a:latin typeface="+mn-lt"/>
                        </a:rPr>
                        <a:t>55</a:t>
                      </a:r>
                      <a:r>
                        <a:rPr lang="en-US" sz="1100" b="0" i="0" u="none" strike="noStrike">
                          <a:solidFill>
                            <a:srgbClr val="000000"/>
                          </a:solidFill>
                          <a:effectLst/>
                          <a:latin typeface="+mn-lt"/>
                        </a:rPr>
                        <a:t>–</a:t>
                      </a:r>
                      <a:r>
                        <a:rPr lang="en-US" sz="1100" b="0" i="0" u="none" strike="noStrike">
                          <a:solidFill>
                            <a:srgbClr val="111111"/>
                          </a:solidFill>
                          <a:effectLst/>
                          <a:latin typeface="+mn-lt"/>
                        </a:rPr>
                        <a:t>64</a:t>
                      </a:r>
                    </a:p>
                  </a:txBody>
                  <a:tcPr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9,011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21.73 (21.28 - 22.18)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8,275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19.70 (19.28 - 20.13)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7,297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17.26 (16.87 - 17.66)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6,304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14.85 (14.48 - 15.22)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6,053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14.27 (13.92 - 14.63)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extLst>
                  <a:ext uri="{0D108BD9-81ED-4DB2-BD59-A6C34878D82A}">
                    <a16:rowId xmlns:a16="http://schemas.microsoft.com/office/drawing/2014/main" val="3858876613"/>
                  </a:ext>
                </a:extLst>
              </a:tr>
              <a:tr h="210312">
                <a:tc>
                  <a:txBody>
                    <a:bodyPr/>
                    <a:lstStyle/>
                    <a:p>
                      <a:pPr algn="l" fontAlgn="ctr"/>
                      <a:r>
                        <a:rPr lang="en-US" sz="1100" b="0" i="0" u="none" strike="noStrike">
                          <a:solidFill>
                            <a:srgbClr val="111111"/>
                          </a:solidFill>
                          <a:effectLst/>
                          <a:latin typeface="+mn-lt"/>
                        </a:rPr>
                        <a:t>65</a:t>
                      </a:r>
                      <a:r>
                        <a:rPr lang="en-US" sz="1100" b="0" i="0" u="none" strike="noStrike">
                          <a:solidFill>
                            <a:srgbClr val="000000"/>
                          </a:solidFill>
                          <a:effectLst/>
                          <a:latin typeface="+mn-lt"/>
                        </a:rPr>
                        <a:t>–</a:t>
                      </a:r>
                      <a:r>
                        <a:rPr lang="en-US" sz="1100" b="0" i="0" u="none" strike="noStrike">
                          <a:solidFill>
                            <a:srgbClr val="111111"/>
                          </a:solidFill>
                          <a:effectLst/>
                          <a:latin typeface="+mn-lt"/>
                        </a:rPr>
                        <a:t>74</a:t>
                      </a:r>
                    </a:p>
                  </a:txBody>
                  <a:tcPr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4,071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14.22 (13.78 - 14.66)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4,397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14.81 (14.38 - 15.25)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4,429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14.52 (14.10 - 14.95)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4,499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14.29 (13.87 - 14.71)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5,195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15.96 (15.53 - 16.39)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3839105703"/>
                  </a:ext>
                </a:extLst>
              </a:tr>
              <a:tr h="210312">
                <a:tc>
                  <a:txBody>
                    <a:bodyPr/>
                    <a:lstStyle/>
                    <a:p>
                      <a:pPr algn="l" fontAlgn="ctr"/>
                      <a:r>
                        <a:rPr lang="en-US" sz="1100" b="0" i="0" u="none" strike="noStrike">
                          <a:solidFill>
                            <a:srgbClr val="111111"/>
                          </a:solidFill>
                          <a:effectLst/>
                          <a:latin typeface="+mn-lt"/>
                        </a:rPr>
                        <a:t>≥75</a:t>
                      </a:r>
                    </a:p>
                  </a:txBody>
                  <a:tcPr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1,288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6.25 (5.91 - 6.59)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1,329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6.28 (5.94 - 6.61)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1,235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5.63 (5.32 - 5.94)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1,117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4.95 (4.66 - 5.24)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1,286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5.56 (5.26 - 5.87)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extLst>
                  <a:ext uri="{0D108BD9-81ED-4DB2-BD59-A6C34878D82A}">
                    <a16:rowId xmlns:a16="http://schemas.microsoft.com/office/drawing/2014/main" val="3540020537"/>
                  </a:ext>
                </a:extLst>
              </a:tr>
              <a:tr h="2103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1" i="0" u="none" strike="noStrike">
                          <a:solidFill>
                            <a:srgbClr val="111111"/>
                          </a:solidFill>
                          <a:effectLst/>
                          <a:latin typeface="+mn-lt"/>
                        </a:rPr>
                        <a:t>Sex</a:t>
                      </a:r>
                    </a:p>
                  </a:txBody>
                  <a:tcPr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extLst>
                  <a:ext uri="{0D108BD9-81ED-4DB2-BD59-A6C34878D82A}">
                    <a16:rowId xmlns:a16="http://schemas.microsoft.com/office/drawing/2014/main" val="2034935055"/>
                  </a:ext>
                </a:extLst>
              </a:tr>
              <a:tr h="2103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Male</a:t>
                      </a:r>
                    </a:p>
                  </a:txBody>
                  <a:tcPr marR="0"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12,815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6.48 (6.36 - 6.59)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12,287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6.12 (6.01 - 6.23)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11,242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5.53 (5.42 - 5.63)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10,229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4.96 (4.86 - 5.05)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10,551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5.07 (4.97 - 5.17)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extLst>
                  <a:ext uri="{0D108BD9-81ED-4DB2-BD59-A6C34878D82A}">
                    <a16:rowId xmlns:a16="http://schemas.microsoft.com/office/drawing/2014/main" val="2269244644"/>
                  </a:ext>
                </a:extLst>
              </a:tr>
              <a:tr h="210312">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Female</a:t>
                      </a:r>
                    </a:p>
                  </a:txBody>
                  <a:tcPr marR="0"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5,278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2.54 (2.47 - 2.61)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4,966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2.32 (2.26 - 2.39)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4,471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2.09 (2.02 - 2.15)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4,013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1.83 (1.77 - 1.89)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4,312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a:solidFill>
                            <a:srgbClr val="111111"/>
                          </a:solidFill>
                          <a:effectLst/>
                          <a:latin typeface="+mn-lt"/>
                        </a:rPr>
                        <a:t>1.94 (1.88 - 2.00)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21725410"/>
                  </a:ext>
                </a:extLst>
              </a:tr>
            </a:tbl>
          </a:graphicData>
        </a:graphic>
      </p:graphicFrame>
    </p:spTree>
    <p:extLst>
      <p:ext uri="{BB962C8B-B14F-4D97-AF65-F5344CB8AC3E}">
        <p14:creationId xmlns:p14="http://schemas.microsoft.com/office/powerpoint/2010/main" val="285868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a:xfrm>
            <a:off x="457200" y="143647"/>
            <a:ext cx="11506199" cy="917018"/>
          </a:xfrm>
        </p:spPr>
        <p:txBody>
          <a:bodyPr>
            <a:noAutofit/>
          </a:bodyPr>
          <a:lstStyle/>
          <a:p>
            <a:r>
              <a:rPr lang="en-US" b="0"/>
              <a:t>Table 3.8 – Part 2 of 3</a:t>
            </a:r>
            <a:br>
              <a:rPr lang="en-US" sz="2000"/>
            </a:br>
            <a:r>
              <a:rPr lang="en-US" sz="2000" b="1"/>
              <a:t>Numbers and rates* of deaths with hepatitis C virus infection listed as a cause of death</a:t>
            </a:r>
            <a:r>
              <a:rPr lang="en-US" sz="2000" b="1" baseline="30000"/>
              <a:t>†</a:t>
            </a:r>
            <a:r>
              <a:rPr lang="en-US" sz="2000" b="1"/>
              <a:t> among residents, by demographic characteristics</a:t>
            </a:r>
            <a:br>
              <a:rPr lang="en-US" sz="2000" b="1"/>
            </a:br>
            <a:r>
              <a:rPr lang="en-US" sz="2000" b="1"/>
              <a:t>United States, 2016–2020</a:t>
            </a:r>
            <a:r>
              <a:rPr lang="en-US" sz="2000"/>
              <a:t>										</a:t>
            </a:r>
          </a:p>
        </p:txBody>
      </p:sp>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a:xfrm>
            <a:off x="457200" y="5103133"/>
            <a:ext cx="5714999" cy="1498599"/>
          </a:xfrm>
        </p:spPr>
        <p:txBody>
          <a:bodyPr vert="horz" lIns="91440" tIns="45720" rIns="91440" bIns="45720" rtlCol="0" anchor="t">
            <a:noAutofit/>
          </a:bodyPr>
          <a:lstStyle/>
          <a:p>
            <a:pPr>
              <a:lnSpc>
                <a:spcPct val="100000"/>
              </a:lnSpc>
            </a:pPr>
            <a:r>
              <a:rPr lang="en-US" sz="800"/>
              <a:t>* Rates for race/ethnicity, sex, HHS region, and the overall total are age-adjusted per 100,000 US standard population during 2000 </a:t>
            </a:r>
            <a:br>
              <a:rPr lang="en-US" sz="800"/>
            </a:br>
            <a:r>
              <a:rPr lang="en-US" sz="800"/>
              <a:t>by using the following age group distribution (in years): &lt;1, 1–4, 5–14, 15–24, 25–34, 35–44, 45–54, 55–64, 65–74, 75–84, and ≥85. Missing data are not included. For age-adjusted death rates, the age-specific death rate is rounded to 1 decimal place before proceeding to the next step in the calculation of age-adjusted death rates for NCHS Multiple Cause of Death on CDC WONDER. </a:t>
            </a:r>
            <a:br>
              <a:rPr lang="en-US" sz="800"/>
            </a:br>
            <a:r>
              <a:rPr lang="en-US" sz="800"/>
              <a:t>This rounding step might affect the precision of rates calculated for small numbers of deaths. 	</a:t>
            </a:r>
          </a:p>
          <a:p>
            <a:pPr>
              <a:lnSpc>
                <a:spcPct val="100000"/>
              </a:lnSpc>
            </a:pPr>
            <a:r>
              <a:rPr lang="en-US" sz="800"/>
              <a:t>† Cause of death is defined as one of the multiple causes of death and is based on the International Classification of Diseases, </a:t>
            </a:r>
            <a:br>
              <a:rPr lang="en-US" sz="800"/>
            </a:br>
            <a:r>
              <a:rPr lang="en-US" sz="800"/>
              <a:t>10th Rev. (ICD-10) codes B17.1, and B18.2 (hepatitis C).			</a:t>
            </a:r>
          </a:p>
          <a:p>
            <a:pPr>
              <a:lnSpc>
                <a:spcPct val="100000"/>
              </a:lnSpc>
            </a:pPr>
            <a:r>
              <a:rPr lang="en-US" sz="800"/>
              <a:t>¶ US Department of Health and Human Services (HHS) regions were categorized according to the grouping of states and US territories assigned under each of the 10 HHS regional offices (</a:t>
            </a:r>
            <a:r>
              <a:rPr lang="en-US" sz="800">
                <a:hlinkClick r:id="rId2"/>
              </a:rPr>
              <a:t>https://www.hhs.gov/about/agencies/iea/regional-offices/index.html</a:t>
            </a:r>
            <a:r>
              <a:rPr lang="en-US" sz="800"/>
              <a:t>). For the purposes of this report, regions with US territories (Region 2 and Region 9) contain data from states only.										</a:t>
            </a:r>
            <a:endParaRPr lang="en-US" sz="800">
              <a:cs typeface="Calibri"/>
            </a:endParaRPr>
          </a:p>
        </p:txBody>
      </p:sp>
      <p:sp>
        <p:nvSpPr>
          <p:cNvPr id="8" name="TextBox 7">
            <a:extLst>
              <a:ext uri="{FF2B5EF4-FFF2-40B4-BE49-F238E27FC236}">
                <a16:creationId xmlns:a16="http://schemas.microsoft.com/office/drawing/2014/main" id="{A63725F0-C5B6-B0B9-FC3A-304D6AF8FEF0}"/>
              </a:ext>
            </a:extLst>
          </p:cNvPr>
          <p:cNvSpPr txBox="1"/>
          <p:nvPr/>
        </p:nvSpPr>
        <p:spPr>
          <a:xfrm>
            <a:off x="6096000" y="5095933"/>
            <a:ext cx="4546862" cy="1574790"/>
          </a:xfrm>
          <a:prstGeom prst="rect">
            <a:avLst/>
          </a:prstGeom>
          <a:noFill/>
        </p:spPr>
        <p:txBody>
          <a:bodyPr wrap="square" lIns="91440" tIns="45720" rIns="91440" bIns="45720" anchor="t">
            <a:spAutoFit/>
          </a:bodyPr>
          <a:lstStyle/>
          <a:p>
            <a:pPr>
              <a:spcBef>
                <a:spcPts val="1000"/>
              </a:spcBef>
            </a:pPr>
            <a:r>
              <a:rPr lang="en-US" sz="800"/>
              <a:t>Source: CDC, National Center for Health Statistics, Multiple Cause of Death 1999–2019 on CDC WONDER Online Database. Data are from the 2016–2020 Multiple Cause of Death files and are based on information from all death certificates filed in the vital records offices of the 50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2016 because of NCHS standards that restrict displayed data to US residents. Accessed at </a:t>
            </a:r>
            <a:r>
              <a:rPr lang="en-US" sz="800">
                <a:hlinkClick r:id="rId3"/>
              </a:rPr>
              <a:t>http://wonder.cdc.gov/mcd-icd10.html</a:t>
            </a:r>
            <a:r>
              <a:rPr lang="en-US" sz="800"/>
              <a:t> on January 13, 2022. CDC WONDER data set documentation and technical methods can be accessed at </a:t>
            </a:r>
            <a:r>
              <a:rPr lang="en-US" sz="800">
                <a:hlinkClick r:id="rId4"/>
              </a:rPr>
              <a:t>https://wonder.cdc.gov/wonder/help/mcd.html</a:t>
            </a:r>
            <a:r>
              <a:rPr lang="en-US" sz="800"/>
              <a:t>.  </a:t>
            </a:r>
            <a:endParaRPr lang="en-US"/>
          </a:p>
          <a:p>
            <a:pPr>
              <a:spcBef>
                <a:spcPts val="1000"/>
              </a:spcBef>
            </a:pPr>
            <a:r>
              <a:rPr lang="en-US" sz="800"/>
              <a:t>Centers for Disease Control and Prevention. Viral Hepatitis Surveillance Report – United States, 2020. </a:t>
            </a:r>
            <a:r>
              <a:rPr lang="en-US" sz="800">
                <a:hlinkClick r:id="rId5"/>
              </a:rPr>
              <a:t>https://www.cdc.gov/hepatitis/statistics/2020surveillance/index.htm</a:t>
            </a:r>
            <a:r>
              <a:rPr lang="en-US" sz="800"/>
              <a:t>. Published September 2022.</a:t>
            </a:r>
            <a:endParaRPr lang="en-US" sz="800">
              <a:cs typeface="Calibri"/>
            </a:endParaRPr>
          </a:p>
        </p:txBody>
      </p:sp>
      <p:graphicFrame>
        <p:nvGraphicFramePr>
          <p:cNvPr id="7" name="Table 6">
            <a:extLst>
              <a:ext uri="{FF2B5EF4-FFF2-40B4-BE49-F238E27FC236}">
                <a16:creationId xmlns:a16="http://schemas.microsoft.com/office/drawing/2014/main" id="{083C690D-2529-6A54-DD02-FD43A4DBE094}"/>
              </a:ext>
            </a:extLst>
          </p:cNvPr>
          <p:cNvGraphicFramePr>
            <a:graphicFrameLocks noGrp="1"/>
          </p:cNvGraphicFramePr>
          <p:nvPr>
            <p:extLst>
              <p:ext uri="{D42A27DB-BD31-4B8C-83A1-F6EECF244321}">
                <p14:modId xmlns:p14="http://schemas.microsoft.com/office/powerpoint/2010/main" val="2497937515"/>
              </p:ext>
            </p:extLst>
          </p:nvPr>
        </p:nvGraphicFramePr>
        <p:xfrm>
          <a:off x="545260" y="1639806"/>
          <a:ext cx="11091672" cy="3081528"/>
        </p:xfrm>
        <a:graphic>
          <a:graphicData uri="http://schemas.openxmlformats.org/drawingml/2006/table">
            <a:tbl>
              <a:tblPr firstRow="1" bandRow="1">
                <a:tableStyleId>{0E3FDE45-AF77-4B5C-9715-49D594BDF05E}</a:tableStyleId>
              </a:tblPr>
              <a:tblGrid>
                <a:gridCol w="1490472">
                  <a:extLst>
                    <a:ext uri="{9D8B030D-6E8A-4147-A177-3AD203B41FA5}">
                      <a16:colId xmlns:a16="http://schemas.microsoft.com/office/drawing/2014/main" val="2197488459"/>
                    </a:ext>
                  </a:extLst>
                </a:gridCol>
                <a:gridCol w="640080">
                  <a:extLst>
                    <a:ext uri="{9D8B030D-6E8A-4147-A177-3AD203B41FA5}">
                      <a16:colId xmlns:a16="http://schemas.microsoft.com/office/drawing/2014/main" val="623563011"/>
                    </a:ext>
                  </a:extLst>
                </a:gridCol>
                <a:gridCol w="1280160">
                  <a:extLst>
                    <a:ext uri="{9D8B030D-6E8A-4147-A177-3AD203B41FA5}">
                      <a16:colId xmlns:a16="http://schemas.microsoft.com/office/drawing/2014/main" val="2288816887"/>
                    </a:ext>
                  </a:extLst>
                </a:gridCol>
                <a:gridCol w="640080">
                  <a:extLst>
                    <a:ext uri="{9D8B030D-6E8A-4147-A177-3AD203B41FA5}">
                      <a16:colId xmlns:a16="http://schemas.microsoft.com/office/drawing/2014/main" val="3106507682"/>
                    </a:ext>
                  </a:extLst>
                </a:gridCol>
                <a:gridCol w="1280160">
                  <a:extLst>
                    <a:ext uri="{9D8B030D-6E8A-4147-A177-3AD203B41FA5}">
                      <a16:colId xmlns:a16="http://schemas.microsoft.com/office/drawing/2014/main" val="2060027562"/>
                    </a:ext>
                  </a:extLst>
                </a:gridCol>
                <a:gridCol w="640080">
                  <a:extLst>
                    <a:ext uri="{9D8B030D-6E8A-4147-A177-3AD203B41FA5}">
                      <a16:colId xmlns:a16="http://schemas.microsoft.com/office/drawing/2014/main" val="1633732014"/>
                    </a:ext>
                  </a:extLst>
                </a:gridCol>
                <a:gridCol w="1280160">
                  <a:extLst>
                    <a:ext uri="{9D8B030D-6E8A-4147-A177-3AD203B41FA5}">
                      <a16:colId xmlns:a16="http://schemas.microsoft.com/office/drawing/2014/main" val="4102507973"/>
                    </a:ext>
                  </a:extLst>
                </a:gridCol>
                <a:gridCol w="640080">
                  <a:extLst>
                    <a:ext uri="{9D8B030D-6E8A-4147-A177-3AD203B41FA5}">
                      <a16:colId xmlns:a16="http://schemas.microsoft.com/office/drawing/2014/main" val="3968151445"/>
                    </a:ext>
                  </a:extLst>
                </a:gridCol>
                <a:gridCol w="1280160">
                  <a:extLst>
                    <a:ext uri="{9D8B030D-6E8A-4147-A177-3AD203B41FA5}">
                      <a16:colId xmlns:a16="http://schemas.microsoft.com/office/drawing/2014/main" val="333131822"/>
                    </a:ext>
                  </a:extLst>
                </a:gridCol>
                <a:gridCol w="640080">
                  <a:extLst>
                    <a:ext uri="{9D8B030D-6E8A-4147-A177-3AD203B41FA5}">
                      <a16:colId xmlns:a16="http://schemas.microsoft.com/office/drawing/2014/main" val="4227953581"/>
                    </a:ext>
                  </a:extLst>
                </a:gridCol>
                <a:gridCol w="1280160">
                  <a:extLst>
                    <a:ext uri="{9D8B030D-6E8A-4147-A177-3AD203B41FA5}">
                      <a16:colId xmlns:a16="http://schemas.microsoft.com/office/drawing/2014/main" val="1653817542"/>
                    </a:ext>
                  </a:extLst>
                </a:gridCol>
              </a:tblGrid>
              <a:tr h="402336">
                <a:tc>
                  <a:txBody>
                    <a:bodyPr/>
                    <a:lstStyle/>
                    <a:p>
                      <a:pPr algn="l" fontAlgn="ctr"/>
                      <a:r>
                        <a:rPr lang="en-US" sz="1200" b="1" u="none" strike="noStrike">
                          <a:solidFill>
                            <a:schemeClr val="bg1"/>
                          </a:solidFill>
                          <a:effectLst/>
                        </a:rPr>
                        <a:t>Characteristics</a:t>
                      </a:r>
                      <a:endParaRPr lang="en-US" sz="1200" b="1" i="0" u="none" strike="noStrike">
                        <a:solidFill>
                          <a:schemeClr val="bg1"/>
                        </a:solidFill>
                        <a:effectLst/>
                        <a:latin typeface="+mn-lt"/>
                      </a:endParaRPr>
                    </a:p>
                  </a:txBody>
                  <a:tcPr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2016</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2016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2017</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2017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2018</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2018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2019</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2019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2020</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2020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085099476"/>
                  </a:ext>
                </a:extLst>
              </a:tr>
              <a:tr h="210312">
                <a:tc>
                  <a:txBody>
                    <a:bodyPr/>
                    <a:lstStyle/>
                    <a:p>
                      <a:pPr algn="l" fontAlgn="ctr"/>
                      <a:r>
                        <a:rPr lang="en-US" sz="1100" b="1" i="0" u="none" strike="noStrike">
                          <a:solidFill>
                            <a:srgbClr val="111111"/>
                          </a:solidFill>
                          <a:effectLst/>
                          <a:latin typeface="+mn-lt"/>
                        </a:rPr>
                        <a:t>Race/ethnicity</a:t>
                      </a:r>
                    </a:p>
                  </a:txBody>
                  <a:tcPr marR="9525" marT="0" marB="0" anchor="ctr">
                    <a:lnL w="12700" cmpd="sng">
                      <a:noFill/>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000000"/>
                          </a:solidFill>
                          <a:effectLst/>
                          <a:latin typeface="+mn-lt"/>
                        </a:rPr>
                        <a:t> </a:t>
                      </a:r>
                    </a:p>
                  </a:txBody>
                  <a:tcPr marL="9525" marR="9525" marT="0" marB="0" anchor="ctr">
                    <a:lnL w="12700" cmpd="sng">
                      <a:noFill/>
                    </a:lnL>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000000"/>
                          </a:solidFill>
                          <a:effectLst/>
                          <a:latin typeface="+mn-lt"/>
                        </a:rPr>
                        <a:t> </a:t>
                      </a:r>
                    </a:p>
                  </a:txBody>
                  <a:tcPr marL="9525" marR="9525" marT="0" marB="0" anchor="ctr">
                    <a:lnL>
                      <a:noFill/>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r>
                        <a:rPr lang="en-US" sz="1100" b="0" i="0" u="none" strike="noStrike">
                          <a:solidFill>
                            <a:srgbClr val="000000"/>
                          </a:solidFill>
                          <a:effectLst/>
                          <a:latin typeface="+mn-lt"/>
                        </a:rPr>
                        <a:t> </a:t>
                      </a:r>
                    </a:p>
                  </a:txBody>
                  <a:tcPr marL="9525" marR="9525" marT="0" marB="0" anchor="ctr">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000000"/>
                          </a:solidFill>
                          <a:effectLst/>
                          <a:latin typeface="+mn-lt"/>
                        </a:rPr>
                        <a:t> </a:t>
                      </a:r>
                    </a:p>
                  </a:txBody>
                  <a:tcPr marL="9525" marR="9525" marT="0" marB="0" anchor="ctr">
                    <a:lnL>
                      <a:noFill/>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r>
                        <a:rPr lang="en-US" sz="1100" b="0" i="0" u="none" strike="noStrike">
                          <a:solidFill>
                            <a:srgbClr val="000000"/>
                          </a:solidFill>
                          <a:effectLst/>
                          <a:latin typeface="+mn-lt"/>
                        </a:rPr>
                        <a:t> </a:t>
                      </a:r>
                    </a:p>
                  </a:txBody>
                  <a:tcPr marL="9525" marR="9525" marT="0" marB="0" anchor="ctr">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000000"/>
                          </a:solidFill>
                          <a:effectLst/>
                          <a:latin typeface="+mn-lt"/>
                        </a:rPr>
                        <a:t> </a:t>
                      </a:r>
                    </a:p>
                  </a:txBody>
                  <a:tcPr marL="9525" marR="9525" marT="0" marB="0" anchor="ctr">
                    <a:lnL>
                      <a:noFill/>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r>
                        <a:rPr lang="en-US" sz="1100" b="0" i="0" u="none" strike="noStrike">
                          <a:solidFill>
                            <a:srgbClr val="000000"/>
                          </a:solidFill>
                          <a:effectLst/>
                          <a:latin typeface="+mn-lt"/>
                        </a:rPr>
                        <a:t> </a:t>
                      </a:r>
                    </a:p>
                  </a:txBody>
                  <a:tcPr marL="9525" marR="9525" marT="0" marB="0" anchor="ctr">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000000"/>
                          </a:solidFill>
                          <a:effectLst/>
                          <a:latin typeface="+mn-lt"/>
                        </a:rPr>
                        <a:t> </a:t>
                      </a:r>
                    </a:p>
                  </a:txBody>
                  <a:tcPr marL="9525" marR="9525" marT="0" marB="0" anchor="ctr">
                    <a:lnL>
                      <a:noFill/>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r>
                        <a:rPr lang="en-US" sz="1100" b="0" i="0" u="none" strike="noStrike">
                          <a:solidFill>
                            <a:srgbClr val="000000"/>
                          </a:solidFill>
                          <a:effectLst/>
                          <a:latin typeface="+mn-lt"/>
                        </a:rPr>
                        <a:t> </a:t>
                      </a:r>
                    </a:p>
                  </a:txBody>
                  <a:tcPr marL="9525" marR="9525" marT="0" marB="0" anchor="ctr">
                    <a:lnR w="12700" cmpd="sng">
                      <a:noFill/>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5">
                        <a:alpha val="60000"/>
                      </a:schemeClr>
                    </a:solidFill>
                  </a:tcPr>
                </a:tc>
                <a:tc>
                  <a:txBody>
                    <a:bodyPr/>
                    <a:lstStyle/>
                    <a:p>
                      <a:pPr algn="ctr" fontAlgn="ctr"/>
                      <a:r>
                        <a:rPr lang="en-US" sz="1100" b="0" i="0" u="none" strike="noStrike">
                          <a:solidFill>
                            <a:srgbClr val="000000"/>
                          </a:solidFill>
                          <a:effectLst/>
                          <a:latin typeface="+mn-lt"/>
                        </a:rPr>
                        <a:t> </a:t>
                      </a:r>
                    </a:p>
                  </a:txBody>
                  <a:tcPr marL="9525" marR="9525" marT="0" marB="0" anchor="ctr">
                    <a:lnL>
                      <a:noFill/>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extLst>
                  <a:ext uri="{0D108BD9-81ED-4DB2-BD59-A6C34878D82A}">
                    <a16:rowId xmlns:a16="http://schemas.microsoft.com/office/drawing/2014/main" val="3494652926"/>
                  </a:ext>
                </a:extLst>
              </a:tr>
              <a:tr h="210312">
                <a:tc>
                  <a:txBody>
                    <a:bodyPr/>
                    <a:lstStyle/>
                    <a:p>
                      <a:pPr algn="l" fontAlgn="ctr"/>
                      <a:r>
                        <a:rPr lang="en-US" sz="1100" b="0" i="0" u="none" strike="noStrike">
                          <a:solidFill>
                            <a:srgbClr val="111111"/>
                          </a:solidFill>
                          <a:effectLst/>
                          <a:latin typeface="+mn-lt"/>
                        </a:rPr>
                        <a:t>White, non-Hispanic</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11,389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3.95 (3.88 - 4.03)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10,781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3.70 (3.63 - 3.78)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9,858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3.35 (3.28 - 3.42)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9,056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3.08 (3.01 - 3.14)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9,397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3.18 (3.12 - 3.25)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extLst>
                  <a:ext uri="{0D108BD9-81ED-4DB2-BD59-A6C34878D82A}">
                    <a16:rowId xmlns:a16="http://schemas.microsoft.com/office/drawing/2014/main" val="3299023765"/>
                  </a:ext>
                </a:extLst>
              </a:tr>
              <a:tr h="210312">
                <a:tc>
                  <a:txBody>
                    <a:bodyPr/>
                    <a:lstStyle/>
                    <a:p>
                      <a:pPr algn="l" fontAlgn="ctr"/>
                      <a:r>
                        <a:rPr lang="en-US" sz="1100" b="0" i="0" u="none" strike="noStrike">
                          <a:solidFill>
                            <a:srgbClr val="111111"/>
                          </a:solidFill>
                          <a:effectLst/>
                          <a:latin typeface="+mn-lt"/>
                        </a:rPr>
                        <a:t>Black, non-Hispanic</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3,360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7.42 (7.16 - 7.68)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3,262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7.03 (6.79 - 7.28)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2,978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6.31 (6.08 - 6.54)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2,646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5.44 (5.23 - 5.65)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2,743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5.63 (5.42 - 5.85)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3109456617"/>
                  </a:ext>
                </a:extLst>
              </a:tr>
              <a:tr h="210312">
                <a:tc>
                  <a:txBody>
                    <a:bodyPr/>
                    <a:lstStyle/>
                    <a:p>
                      <a:pPr algn="l" fontAlgn="ctr"/>
                      <a:r>
                        <a:rPr lang="en-US" sz="1100" b="0" i="0" u="none" strike="noStrike">
                          <a:solidFill>
                            <a:srgbClr val="111111"/>
                          </a:solidFill>
                          <a:effectLst/>
                          <a:latin typeface="+mn-lt"/>
                        </a:rPr>
                        <a:t>Hispanic</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2,510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5.76 (5.53 - 6.00)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2,399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5.29 (5.08 - 5.51)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2,190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4.64 (4.44 - 4.84)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1,865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3.84 (3.66 - 4.02)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1,979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4.00 (3.82 - 4.18)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extLst>
                  <a:ext uri="{0D108BD9-81ED-4DB2-BD59-A6C34878D82A}">
                    <a16:rowId xmlns:a16="http://schemas.microsoft.com/office/drawing/2014/main" val="3858876613"/>
                  </a:ext>
                </a:extLst>
              </a:tr>
              <a:tr h="402336">
                <a:tc>
                  <a:txBody>
                    <a:bodyPr/>
                    <a:lstStyle/>
                    <a:p>
                      <a:pPr algn="l" fontAlgn="ctr"/>
                      <a:r>
                        <a:rPr lang="en-US" sz="1100" b="0" i="0" u="none" strike="noStrike">
                          <a:solidFill>
                            <a:srgbClr val="111111"/>
                          </a:solidFill>
                          <a:effectLst/>
                          <a:latin typeface="+mn-lt"/>
                        </a:rPr>
                        <a:t>Asian/Pacific Islander, non-Hispanic</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384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2.03 (1.82 - 2.24)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368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1.86 (1.67 - 2.05)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1.43 (1.27 - 1.60)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308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1.43 (1.27 - 1.59)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324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1.44 (1.28 - 1.60)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3839105703"/>
                  </a:ext>
                </a:extLst>
              </a:tr>
              <a:tr h="402336">
                <a:tc>
                  <a:txBody>
                    <a:bodyPr/>
                    <a:lstStyle/>
                    <a:p>
                      <a:pPr algn="l" fontAlgn="ctr"/>
                      <a:r>
                        <a:rPr lang="en-US" sz="1100" b="0" i="0" u="none" strike="noStrike">
                          <a:solidFill>
                            <a:srgbClr val="111111"/>
                          </a:solidFill>
                          <a:effectLst/>
                          <a:latin typeface="+mn-lt"/>
                        </a:rPr>
                        <a:t>American Indian/Alaska Native, non-Hispanic</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285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9.80 (8.63 - 10.97)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299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10.24 (9.04 - 11.44)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264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9.05 (7.93 - 10.17)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259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8.63 (7.55 - 9.72)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308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10.17 (9.00 - 11.34)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extLst>
                  <a:ext uri="{0D108BD9-81ED-4DB2-BD59-A6C34878D82A}">
                    <a16:rowId xmlns:a16="http://schemas.microsoft.com/office/drawing/2014/main" val="3540020537"/>
                  </a:ext>
                </a:extLst>
              </a:tr>
              <a:tr h="40233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1" i="0" u="none" strike="noStrike">
                          <a:solidFill>
                            <a:srgbClr val="111111"/>
                          </a:solidFill>
                          <a:effectLst/>
                          <a:latin typeface="+mn-lt"/>
                        </a:rPr>
                        <a:t>HHS Region: Regional Office</a:t>
                      </a:r>
                      <a:r>
                        <a:rPr lang="en-US" sz="1100" b="0" i="0" u="none" strike="noStrike" baseline="30000">
                          <a:solidFill>
                            <a:srgbClr val="000000"/>
                          </a:solidFill>
                          <a:effectLst/>
                          <a:latin typeface="+mn-lt"/>
                        </a:rPr>
                        <a:t>¶</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extLst>
                  <a:ext uri="{0D108BD9-81ED-4DB2-BD59-A6C34878D82A}">
                    <a16:rowId xmlns:a16="http://schemas.microsoft.com/office/drawing/2014/main" val="4196854490"/>
                  </a:ext>
                </a:extLst>
              </a:tr>
              <a:tr h="210312">
                <a:tc>
                  <a:txBody>
                    <a:bodyPr/>
                    <a:lstStyle/>
                    <a:p>
                      <a:pPr algn="l" fontAlgn="ctr"/>
                      <a:r>
                        <a:rPr lang="en-US" sz="1100" b="0" i="0" u="none" strike="noStrike">
                          <a:solidFill>
                            <a:srgbClr val="111111"/>
                          </a:solidFill>
                          <a:effectLst/>
                          <a:latin typeface="+mn-lt"/>
                        </a:rPr>
                        <a:t>Region 1: Boston</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616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3.10 (2.85 - 3.35)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602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2.97 (2.72 - 3.21)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519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2.56 (2.33 - 2.79)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448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2.15 (1.94 - 2.36)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467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2.34 (2.11 - 2.56)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extLst>
                  <a:ext uri="{0D108BD9-81ED-4DB2-BD59-A6C34878D82A}">
                    <a16:rowId xmlns:a16="http://schemas.microsoft.com/office/drawing/2014/main" val="2517511501"/>
                  </a:ext>
                </a:extLst>
              </a:tr>
              <a:tr h="210312">
                <a:tc>
                  <a:txBody>
                    <a:bodyPr/>
                    <a:lstStyle/>
                    <a:p>
                      <a:pPr algn="l" fontAlgn="ctr"/>
                      <a:r>
                        <a:rPr lang="en-US" sz="1100" b="0" i="0" u="none" strike="noStrike">
                          <a:solidFill>
                            <a:srgbClr val="111111"/>
                          </a:solidFill>
                          <a:effectLst/>
                          <a:latin typeface="+mn-lt"/>
                        </a:rPr>
                        <a:t>Region 2: New York</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1,167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3.12 (2.94 - 3.30)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1,043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2.76 (2.59 - 2.93)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924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2.48 (2.31 - 2.64)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780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2.06 (1.91 - 2.21)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819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2.11 (1.96 - 2.26)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83273913"/>
                  </a:ext>
                </a:extLst>
              </a:tr>
              <a:tr h="210312">
                <a:tc>
                  <a:txBody>
                    <a:bodyPr/>
                    <a:lstStyle/>
                    <a:p>
                      <a:pPr algn="l" fontAlgn="ctr"/>
                      <a:r>
                        <a:rPr lang="en-US" sz="1100" b="0" i="0" u="none" strike="noStrike">
                          <a:solidFill>
                            <a:srgbClr val="111111"/>
                          </a:solidFill>
                          <a:effectLst/>
                          <a:latin typeface="+mn-lt"/>
                        </a:rPr>
                        <a:t>Region 3: Philadelphia</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1,478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3.68 (3.48 - 3.87)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1,441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3.53 (3.35 - 3.72)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1,253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3.04 (2.87 - 3.22)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1,185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2.85 (2.68 - 3.02)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1,242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2.98 (2.81 - 3.15)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extLst>
                  <a:ext uri="{0D108BD9-81ED-4DB2-BD59-A6C34878D82A}">
                    <a16:rowId xmlns:a16="http://schemas.microsoft.com/office/drawing/2014/main" val="187262240"/>
                  </a:ext>
                </a:extLst>
              </a:tr>
            </a:tbl>
          </a:graphicData>
        </a:graphic>
      </p:graphicFrame>
    </p:spTree>
    <p:extLst>
      <p:ext uri="{BB962C8B-B14F-4D97-AF65-F5344CB8AC3E}">
        <p14:creationId xmlns:p14="http://schemas.microsoft.com/office/powerpoint/2010/main" val="1313315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a:xfrm>
            <a:off x="457200" y="143647"/>
            <a:ext cx="11506199" cy="917018"/>
          </a:xfrm>
        </p:spPr>
        <p:txBody>
          <a:bodyPr>
            <a:noAutofit/>
          </a:bodyPr>
          <a:lstStyle/>
          <a:p>
            <a:r>
              <a:rPr lang="en-US" b="0"/>
              <a:t>Table 3.8 – Part 3 of 3</a:t>
            </a:r>
            <a:br>
              <a:rPr lang="en-US"/>
            </a:br>
            <a:r>
              <a:rPr lang="en-US" sz="2000" b="1"/>
              <a:t>Numbers and rates* of deaths with hepatitis C virus infection listed as a cause of death</a:t>
            </a:r>
            <a:r>
              <a:rPr lang="en-US" sz="2000" b="1" baseline="30000"/>
              <a:t>†</a:t>
            </a:r>
            <a:r>
              <a:rPr lang="en-US" sz="2000" b="1"/>
              <a:t> among residents, by demographic characteristics</a:t>
            </a:r>
            <a:br>
              <a:rPr lang="en-US" sz="2000" b="1"/>
            </a:br>
            <a:r>
              <a:rPr lang="en-US" sz="2000" b="1"/>
              <a:t>United States, 2016–2020</a:t>
            </a:r>
            <a:r>
              <a:rPr lang="en-US" sz="2000"/>
              <a:t>										</a:t>
            </a:r>
          </a:p>
        </p:txBody>
      </p:sp>
      <p:sp>
        <p:nvSpPr>
          <p:cNvPr id="4" name="Text Placeholder 3">
            <a:extLst>
              <a:ext uri="{FF2B5EF4-FFF2-40B4-BE49-F238E27FC236}">
                <a16:creationId xmlns:a16="http://schemas.microsoft.com/office/drawing/2014/main" id="{54DDCBAD-650E-0053-7520-23FBDFA1C3FF}"/>
              </a:ext>
            </a:extLst>
          </p:cNvPr>
          <p:cNvSpPr>
            <a:spLocks noGrp="1"/>
          </p:cNvSpPr>
          <p:nvPr>
            <p:ph type="body" sz="quarter" idx="11"/>
          </p:nvPr>
        </p:nvSpPr>
        <p:spPr>
          <a:xfrm>
            <a:off x="457200" y="5103493"/>
            <a:ext cx="5714999" cy="1498599"/>
          </a:xfrm>
        </p:spPr>
        <p:txBody>
          <a:bodyPr vert="horz" lIns="91440" tIns="45720" rIns="91440" bIns="45720" rtlCol="0" anchor="t">
            <a:noAutofit/>
          </a:bodyPr>
          <a:lstStyle/>
          <a:p>
            <a:pPr>
              <a:lnSpc>
                <a:spcPct val="100000"/>
              </a:lnSpc>
            </a:pPr>
            <a:r>
              <a:rPr lang="en-US" sz="800"/>
              <a:t>* Rates for race/ethnicity, sex, HHS region, and the overall total are age-adjusted per 100,000 US standard population during 2000 </a:t>
            </a:r>
            <a:br>
              <a:rPr lang="en-US" sz="800"/>
            </a:br>
            <a:r>
              <a:rPr lang="en-US" sz="800"/>
              <a:t>by using the following age group distribution (in years): &lt;1, 1–4, 5–14, 15–24, 25–34, 35–44, 45–54, 55–64, 65–74, 75–84, and ≥85. Missing data are not included. For age-adjusted death rates, the age-specific death rate is rounded to 1 decimal place before proceeding to the next step in the calculation of age-adjusted death rates for NCHS Multiple Cause of Death on CDC WONDER. </a:t>
            </a:r>
            <a:br>
              <a:rPr lang="en-US" sz="800"/>
            </a:br>
            <a:r>
              <a:rPr lang="en-US" sz="800"/>
              <a:t>This rounding step might affect the precision of rates calculated for small numbers of deaths. 	</a:t>
            </a:r>
          </a:p>
          <a:p>
            <a:pPr>
              <a:lnSpc>
                <a:spcPct val="100000"/>
              </a:lnSpc>
            </a:pPr>
            <a:r>
              <a:rPr lang="en-US" sz="800"/>
              <a:t>† Cause of death is defined as one of the multiple causes of death and is based on the International Classification of Diseases, </a:t>
            </a:r>
            <a:br>
              <a:rPr lang="en-US" sz="800"/>
            </a:br>
            <a:r>
              <a:rPr lang="en-US" sz="800"/>
              <a:t>10th Rev. (ICD-10) codes B17.1, and B18.2 (hepatitis C).			</a:t>
            </a:r>
            <a:endParaRPr lang="en-US" sz="800">
              <a:cs typeface="Calibri"/>
            </a:endParaRPr>
          </a:p>
          <a:p>
            <a:pPr>
              <a:lnSpc>
                <a:spcPct val="100000"/>
              </a:lnSpc>
            </a:pPr>
            <a:r>
              <a:rPr lang="en-US" sz="800"/>
              <a:t>¶ US Department of Health and Human Services (HHS) regions were categorized according to the grouping of states and US territories assigned under each of the 10 HHS regional offices (</a:t>
            </a:r>
            <a:r>
              <a:rPr lang="en-US" sz="800">
                <a:hlinkClick r:id="rId2"/>
              </a:rPr>
              <a:t>https://www.hhs.gov/about/agencies/iea/regional-offices/index.html</a:t>
            </a:r>
            <a:r>
              <a:rPr lang="en-US" sz="800"/>
              <a:t>). For the purposes of this report, regions with US territories (Region 2 and Region 9) contain data from states only.										</a:t>
            </a:r>
            <a:endParaRPr lang="en-US" sz="800">
              <a:cs typeface="Calibri"/>
            </a:endParaRPr>
          </a:p>
        </p:txBody>
      </p:sp>
      <p:sp>
        <p:nvSpPr>
          <p:cNvPr id="8" name="TextBox 7">
            <a:extLst>
              <a:ext uri="{FF2B5EF4-FFF2-40B4-BE49-F238E27FC236}">
                <a16:creationId xmlns:a16="http://schemas.microsoft.com/office/drawing/2014/main" id="{A63725F0-C5B6-B0B9-FC3A-304D6AF8FEF0}"/>
              </a:ext>
            </a:extLst>
          </p:cNvPr>
          <p:cNvSpPr txBox="1"/>
          <p:nvPr/>
        </p:nvSpPr>
        <p:spPr>
          <a:xfrm>
            <a:off x="6096000" y="5094066"/>
            <a:ext cx="4499728" cy="1574790"/>
          </a:xfrm>
          <a:prstGeom prst="rect">
            <a:avLst/>
          </a:prstGeom>
          <a:noFill/>
        </p:spPr>
        <p:txBody>
          <a:bodyPr wrap="square" lIns="91440" tIns="45720" rIns="91440" bIns="45720" anchor="t">
            <a:spAutoFit/>
          </a:bodyPr>
          <a:lstStyle/>
          <a:p>
            <a:pPr>
              <a:spcBef>
                <a:spcPts val="1000"/>
              </a:spcBef>
            </a:pPr>
            <a:r>
              <a:rPr lang="en-US" sz="800"/>
              <a:t>Source: CDC, National Center for Health Statistics, Multiple Cause of Death 1999–2019 on CDC WONDER Online Database. Data are from the 2016–2020 Multiple Cause of Death files and are based on information from all death certificates filed in the vital records offices of the 50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2016 because of NCHS standards that restrict displayed data to US residents. Accessed at </a:t>
            </a:r>
            <a:r>
              <a:rPr lang="en-US" sz="800">
                <a:hlinkClick r:id="rId3"/>
              </a:rPr>
              <a:t>http://wonder.cdc.gov/mcd-icd10.html</a:t>
            </a:r>
            <a:r>
              <a:rPr lang="en-US" sz="800"/>
              <a:t> on January 13, 2022. CDC WONDER data set documentation and technical methods can be accessed at </a:t>
            </a:r>
            <a:r>
              <a:rPr lang="en-US" sz="800">
                <a:hlinkClick r:id="rId4"/>
              </a:rPr>
              <a:t>https://wonder.cdc.gov/wonder/help/mcd.html</a:t>
            </a:r>
            <a:r>
              <a:rPr lang="en-US" sz="800"/>
              <a:t>.  </a:t>
            </a:r>
            <a:endParaRPr lang="en-US"/>
          </a:p>
          <a:p>
            <a:pPr>
              <a:spcBef>
                <a:spcPts val="1000"/>
              </a:spcBef>
            </a:pPr>
            <a:r>
              <a:rPr lang="en-US" sz="800"/>
              <a:t>Centers for Disease Control and Prevention. Viral Hepatitis Surveillance Report – United States, 2020. </a:t>
            </a:r>
            <a:r>
              <a:rPr lang="en-US" sz="800">
                <a:hlinkClick r:id="rId5"/>
              </a:rPr>
              <a:t>https://www.cdc.gov/hepatitis/statistics/2020surveillance/index.htm</a:t>
            </a:r>
            <a:r>
              <a:rPr lang="en-US" sz="800"/>
              <a:t>. Published September 2022.</a:t>
            </a:r>
            <a:endParaRPr lang="en-US" sz="800">
              <a:cs typeface="Calibri"/>
            </a:endParaRPr>
          </a:p>
        </p:txBody>
      </p:sp>
      <p:graphicFrame>
        <p:nvGraphicFramePr>
          <p:cNvPr id="3" name="Table 2">
            <a:extLst>
              <a:ext uri="{FF2B5EF4-FFF2-40B4-BE49-F238E27FC236}">
                <a16:creationId xmlns:a16="http://schemas.microsoft.com/office/drawing/2014/main" id="{296CFA5B-B893-F31E-29AF-CC5579E28BD1}"/>
              </a:ext>
            </a:extLst>
          </p:cNvPr>
          <p:cNvGraphicFramePr>
            <a:graphicFrameLocks noGrp="1"/>
          </p:cNvGraphicFramePr>
          <p:nvPr>
            <p:extLst>
              <p:ext uri="{D42A27DB-BD31-4B8C-83A1-F6EECF244321}">
                <p14:modId xmlns:p14="http://schemas.microsoft.com/office/powerpoint/2010/main" val="1771292363"/>
              </p:ext>
            </p:extLst>
          </p:nvPr>
        </p:nvGraphicFramePr>
        <p:xfrm>
          <a:off x="545260" y="1639807"/>
          <a:ext cx="11091672" cy="2276856"/>
        </p:xfrm>
        <a:graphic>
          <a:graphicData uri="http://schemas.openxmlformats.org/drawingml/2006/table">
            <a:tbl>
              <a:tblPr firstRow="1" bandRow="1">
                <a:tableStyleId>{0E3FDE45-AF77-4B5C-9715-49D594BDF05E}</a:tableStyleId>
              </a:tblPr>
              <a:tblGrid>
                <a:gridCol w="1490472">
                  <a:extLst>
                    <a:ext uri="{9D8B030D-6E8A-4147-A177-3AD203B41FA5}">
                      <a16:colId xmlns:a16="http://schemas.microsoft.com/office/drawing/2014/main" val="2197488459"/>
                    </a:ext>
                  </a:extLst>
                </a:gridCol>
                <a:gridCol w="640080">
                  <a:extLst>
                    <a:ext uri="{9D8B030D-6E8A-4147-A177-3AD203B41FA5}">
                      <a16:colId xmlns:a16="http://schemas.microsoft.com/office/drawing/2014/main" val="623563011"/>
                    </a:ext>
                  </a:extLst>
                </a:gridCol>
                <a:gridCol w="1280160">
                  <a:extLst>
                    <a:ext uri="{9D8B030D-6E8A-4147-A177-3AD203B41FA5}">
                      <a16:colId xmlns:a16="http://schemas.microsoft.com/office/drawing/2014/main" val="2288816887"/>
                    </a:ext>
                  </a:extLst>
                </a:gridCol>
                <a:gridCol w="640080">
                  <a:extLst>
                    <a:ext uri="{9D8B030D-6E8A-4147-A177-3AD203B41FA5}">
                      <a16:colId xmlns:a16="http://schemas.microsoft.com/office/drawing/2014/main" val="3106507682"/>
                    </a:ext>
                  </a:extLst>
                </a:gridCol>
                <a:gridCol w="1280160">
                  <a:extLst>
                    <a:ext uri="{9D8B030D-6E8A-4147-A177-3AD203B41FA5}">
                      <a16:colId xmlns:a16="http://schemas.microsoft.com/office/drawing/2014/main" val="2060027562"/>
                    </a:ext>
                  </a:extLst>
                </a:gridCol>
                <a:gridCol w="640080">
                  <a:extLst>
                    <a:ext uri="{9D8B030D-6E8A-4147-A177-3AD203B41FA5}">
                      <a16:colId xmlns:a16="http://schemas.microsoft.com/office/drawing/2014/main" val="1633732014"/>
                    </a:ext>
                  </a:extLst>
                </a:gridCol>
                <a:gridCol w="1280160">
                  <a:extLst>
                    <a:ext uri="{9D8B030D-6E8A-4147-A177-3AD203B41FA5}">
                      <a16:colId xmlns:a16="http://schemas.microsoft.com/office/drawing/2014/main" val="4102507973"/>
                    </a:ext>
                  </a:extLst>
                </a:gridCol>
                <a:gridCol w="640080">
                  <a:extLst>
                    <a:ext uri="{9D8B030D-6E8A-4147-A177-3AD203B41FA5}">
                      <a16:colId xmlns:a16="http://schemas.microsoft.com/office/drawing/2014/main" val="3968151445"/>
                    </a:ext>
                  </a:extLst>
                </a:gridCol>
                <a:gridCol w="1280160">
                  <a:extLst>
                    <a:ext uri="{9D8B030D-6E8A-4147-A177-3AD203B41FA5}">
                      <a16:colId xmlns:a16="http://schemas.microsoft.com/office/drawing/2014/main" val="333131822"/>
                    </a:ext>
                  </a:extLst>
                </a:gridCol>
                <a:gridCol w="640080">
                  <a:extLst>
                    <a:ext uri="{9D8B030D-6E8A-4147-A177-3AD203B41FA5}">
                      <a16:colId xmlns:a16="http://schemas.microsoft.com/office/drawing/2014/main" val="4227953581"/>
                    </a:ext>
                  </a:extLst>
                </a:gridCol>
                <a:gridCol w="1280160">
                  <a:extLst>
                    <a:ext uri="{9D8B030D-6E8A-4147-A177-3AD203B41FA5}">
                      <a16:colId xmlns:a16="http://schemas.microsoft.com/office/drawing/2014/main" val="1653817542"/>
                    </a:ext>
                  </a:extLst>
                </a:gridCol>
              </a:tblGrid>
              <a:tr h="402336">
                <a:tc>
                  <a:txBody>
                    <a:bodyPr/>
                    <a:lstStyle/>
                    <a:p>
                      <a:pPr algn="l" fontAlgn="ctr"/>
                      <a:r>
                        <a:rPr lang="en-US" sz="1200" b="1" u="none" strike="noStrike">
                          <a:solidFill>
                            <a:schemeClr val="bg1"/>
                          </a:solidFill>
                          <a:effectLst/>
                        </a:rPr>
                        <a:t>Characteristics</a:t>
                      </a:r>
                      <a:endParaRPr lang="en-US" sz="1200" b="1" i="0" u="none" strike="noStrike">
                        <a:solidFill>
                          <a:schemeClr val="bg1"/>
                        </a:solidFill>
                        <a:effectLst/>
                        <a:latin typeface="+mn-lt"/>
                      </a:endParaRPr>
                    </a:p>
                  </a:txBody>
                  <a:tcPr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2016</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2016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2017</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2017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2018</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2018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2019</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2019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2020</a:t>
                      </a:r>
                    </a:p>
                    <a:p>
                      <a:pPr algn="ctr" fontAlgn="ctr"/>
                      <a:r>
                        <a:rPr lang="en-US" sz="1200" b="1" u="none" strike="noStrike">
                          <a:solidFill>
                            <a:schemeClr val="bg1"/>
                          </a:solidFill>
                          <a:effectLst/>
                        </a:rPr>
                        <a:t>No.</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tc>
                  <a:txBody>
                    <a:bodyPr/>
                    <a:lstStyle/>
                    <a:p>
                      <a:pPr algn="ctr" fontAlgn="ctr"/>
                      <a:r>
                        <a:rPr lang="en-US" sz="1200" b="1" u="none" strike="noStrike">
                          <a:solidFill>
                            <a:schemeClr val="bg1"/>
                          </a:solidFill>
                          <a:effectLst/>
                        </a:rPr>
                        <a:t>2020 </a:t>
                      </a:r>
                    </a:p>
                    <a:p>
                      <a:pPr algn="ctr" fontAlgn="ctr"/>
                      <a:r>
                        <a:rPr lang="en-US" sz="1200" b="1" u="none" strike="noStrike">
                          <a:solidFill>
                            <a:schemeClr val="bg1"/>
                          </a:solidFill>
                          <a:effectLst/>
                        </a:rPr>
                        <a:t>Rate* (95% CI)</a:t>
                      </a:r>
                      <a:endParaRPr lang="en-US" sz="1200" b="1" i="0" u="none" strike="noStrike">
                        <a:solidFill>
                          <a:schemeClr val="bg1"/>
                        </a:solidFill>
                        <a:effectLst/>
                        <a:latin typeface="+mn-lt"/>
                      </a:endParaRPr>
                    </a:p>
                  </a:txBody>
                  <a:tcPr marL="0" marR="0" marT="9525" marB="0" anchor="ctr">
                    <a:lnB w="12700" cap="flat" cmpd="sng" algn="ctr">
                      <a:solidFill>
                        <a:schemeClr val="accent2"/>
                      </a:solidFill>
                      <a:prstDash val="solid"/>
                      <a:round/>
                      <a:headEnd type="none" w="med" len="med"/>
                      <a:tailEnd type="none" w="med" len="med"/>
                    </a:lnB>
                    <a:solidFill>
                      <a:schemeClr val="accent2"/>
                    </a:solidFill>
                  </a:tcPr>
                </a:tc>
                <a:extLst>
                  <a:ext uri="{0D108BD9-81ED-4DB2-BD59-A6C34878D82A}">
                    <a16:rowId xmlns:a16="http://schemas.microsoft.com/office/drawing/2014/main" val="3085099476"/>
                  </a:ext>
                </a:extLst>
              </a:tr>
              <a:tr h="40233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1" i="0" u="none" strike="noStrike">
                          <a:solidFill>
                            <a:srgbClr val="111111"/>
                          </a:solidFill>
                          <a:effectLst/>
                          <a:latin typeface="+mn-lt"/>
                        </a:rPr>
                        <a:t>HHS Region: Regional Office</a:t>
                      </a:r>
                      <a:r>
                        <a:rPr lang="en-US" sz="1100" b="0" i="0" u="none" strike="noStrike" baseline="30000">
                          <a:solidFill>
                            <a:srgbClr val="000000"/>
                          </a:solidFill>
                          <a:effectLst/>
                          <a:latin typeface="+mn-lt"/>
                        </a:rPr>
                        <a:t>¶</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tc>
                  <a:txBody>
                    <a:bodyPr/>
                    <a:lstStyle/>
                    <a:p>
                      <a:pPr algn="ctr" fontAlgn="ctr"/>
                      <a:endParaRPr lang="en-US" sz="1100" b="0" i="0" u="none" strike="noStrike">
                        <a:solidFill>
                          <a:srgbClr val="111111"/>
                        </a:solidFill>
                        <a:effectLst/>
                        <a:latin typeface="+mn-lt"/>
                      </a:endParaRP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5">
                        <a:alpha val="60000"/>
                      </a:schemeClr>
                    </a:solidFill>
                  </a:tcPr>
                </a:tc>
                <a:extLst>
                  <a:ext uri="{0D108BD9-81ED-4DB2-BD59-A6C34878D82A}">
                    <a16:rowId xmlns:a16="http://schemas.microsoft.com/office/drawing/2014/main" val="4196854490"/>
                  </a:ext>
                </a:extLst>
              </a:tr>
              <a:tr h="210312">
                <a:tc>
                  <a:txBody>
                    <a:bodyPr/>
                    <a:lstStyle/>
                    <a:p>
                      <a:pPr algn="l" fontAlgn="ctr"/>
                      <a:r>
                        <a:rPr lang="en-US" sz="1100" b="0" i="0" u="none" strike="noStrike">
                          <a:solidFill>
                            <a:srgbClr val="111111"/>
                          </a:solidFill>
                          <a:effectLst/>
                          <a:latin typeface="+mn-lt"/>
                        </a:rPr>
                        <a:t>Region 4: Atlanta</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3,500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4.18 (4.03 - 4.32)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3,450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4.03 (3.89 - 4.16)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3,160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3.60 (3.47 - 3.72)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2,996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3.36 (3.24 - 3.49)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3,097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3.45 (3.33 - 3.58)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extLst>
                  <a:ext uri="{0D108BD9-81ED-4DB2-BD59-A6C34878D82A}">
                    <a16:rowId xmlns:a16="http://schemas.microsoft.com/office/drawing/2014/main" val="2517511501"/>
                  </a:ext>
                </a:extLst>
              </a:tr>
              <a:tr h="210312">
                <a:tc>
                  <a:txBody>
                    <a:bodyPr/>
                    <a:lstStyle/>
                    <a:p>
                      <a:pPr algn="l" fontAlgn="ctr"/>
                      <a:r>
                        <a:rPr lang="en-US" sz="1100" b="0" i="0" u="none" strike="noStrike">
                          <a:solidFill>
                            <a:srgbClr val="111111"/>
                          </a:solidFill>
                          <a:effectLst/>
                          <a:latin typeface="+mn-lt"/>
                        </a:rPr>
                        <a:t>Region 5: Chicago</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2,064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3.01 (2.88 - 3.15)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1,846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2.63 (2.51 - 2.75)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1,762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2.52 (2.40 - 2.64)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1,611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2.27 (2.15 - 2.38)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1,750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2.45 (2.33 - 2.57)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83273913"/>
                  </a:ext>
                </a:extLst>
              </a:tr>
              <a:tr h="210312">
                <a:tc>
                  <a:txBody>
                    <a:bodyPr/>
                    <a:lstStyle/>
                    <a:p>
                      <a:pPr algn="l" fontAlgn="ctr"/>
                      <a:r>
                        <a:rPr lang="en-US" sz="1100" b="0" i="0" u="none" strike="noStrike">
                          <a:solidFill>
                            <a:srgbClr val="111111"/>
                          </a:solidFill>
                          <a:effectLst/>
                          <a:latin typeface="+mn-lt"/>
                        </a:rPr>
                        <a:t>Region 6: Dallas</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3,194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6.69 (6.45 - 6.92)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3,169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6.54 (6.31 - 6.77)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2,907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5.85 (5.64 - 6.07)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2,562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5.06 (4.86 - 5.25)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2,570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4.98 (4.78 - 5.17)</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extLst>
                  <a:ext uri="{0D108BD9-81ED-4DB2-BD59-A6C34878D82A}">
                    <a16:rowId xmlns:a16="http://schemas.microsoft.com/office/drawing/2014/main" val="187262240"/>
                  </a:ext>
                </a:extLst>
              </a:tr>
              <a:tr h="210312">
                <a:tc>
                  <a:txBody>
                    <a:bodyPr/>
                    <a:lstStyle/>
                    <a:p>
                      <a:pPr algn="l" fontAlgn="ctr"/>
                      <a:r>
                        <a:rPr lang="en-US" sz="1100" b="0" i="0" u="none" strike="noStrike">
                          <a:solidFill>
                            <a:srgbClr val="111111"/>
                          </a:solidFill>
                          <a:effectLst/>
                          <a:latin typeface="+mn-lt"/>
                        </a:rPr>
                        <a:t>Region 7: Kansas City</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593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3.31 (3.04 - 3.59)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589</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3.24 (2.97 - 3.51)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544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3.04 (2.78 - 3.30)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496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2.67 (2.43 - 2.92)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500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2.66 (2.42 - 2.90)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590326938"/>
                  </a:ext>
                </a:extLst>
              </a:tr>
              <a:tr h="210312">
                <a:tc>
                  <a:txBody>
                    <a:bodyPr/>
                    <a:lstStyle/>
                    <a:p>
                      <a:pPr algn="l" fontAlgn="ctr"/>
                      <a:r>
                        <a:rPr lang="en-US" sz="1100" b="0" i="0" u="none" strike="noStrike">
                          <a:solidFill>
                            <a:srgbClr val="111111"/>
                          </a:solidFill>
                          <a:effectLst/>
                          <a:latin typeface="+mn-lt"/>
                        </a:rPr>
                        <a:t>Region 8: Denver</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640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4.69 (4.32 - 5.06)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615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4.38 (4.02 - 4.73)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636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4.45 (4.09 - 4.80)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600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4.10 (3.77 - 4.44)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682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4.57 (4.22 - 4.92)</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alpha val="20000"/>
                      </a:schemeClr>
                    </a:solidFill>
                  </a:tcPr>
                </a:tc>
                <a:extLst>
                  <a:ext uri="{0D108BD9-81ED-4DB2-BD59-A6C34878D82A}">
                    <a16:rowId xmlns:a16="http://schemas.microsoft.com/office/drawing/2014/main" val="1364937794"/>
                  </a:ext>
                </a:extLst>
              </a:tr>
              <a:tr h="210312">
                <a:tc>
                  <a:txBody>
                    <a:bodyPr/>
                    <a:lstStyle/>
                    <a:p>
                      <a:pPr algn="l" fontAlgn="ctr"/>
                      <a:r>
                        <a:rPr lang="en-US" sz="1100" b="0" i="0" u="none" strike="noStrike">
                          <a:solidFill>
                            <a:srgbClr val="111111"/>
                          </a:solidFill>
                          <a:effectLst/>
                          <a:latin typeface="+mn-lt"/>
                        </a:rPr>
                        <a:t>Region 9: San Francisco</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3,668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6.08 (5.88 - 6.28)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3,330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5.37 (5.19 - 5.56)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2,928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4.63 (4.46 - 4.80)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2,564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4.00 (3.84 - 4.15)</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2,708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algn="ctr" fontAlgn="ctr"/>
                      <a:r>
                        <a:rPr lang="en-US" sz="1100" b="0" i="0" u="none" strike="noStrike">
                          <a:solidFill>
                            <a:srgbClr val="111111"/>
                          </a:solidFill>
                          <a:effectLst/>
                          <a:latin typeface="+mn-lt"/>
                        </a:rPr>
                        <a:t>4.15 (3.99 - 4.31)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630854917"/>
                  </a:ext>
                </a:extLst>
              </a:tr>
              <a:tr h="210312">
                <a:tc>
                  <a:txBody>
                    <a:bodyPr/>
                    <a:lstStyle/>
                    <a:p>
                      <a:pPr algn="l" fontAlgn="ctr"/>
                      <a:r>
                        <a:rPr lang="en-US" sz="1100" b="0" i="0" u="none" strike="noStrike">
                          <a:solidFill>
                            <a:srgbClr val="111111"/>
                          </a:solidFill>
                          <a:effectLst/>
                          <a:latin typeface="+mn-lt"/>
                        </a:rPr>
                        <a:t>Region 10: Seattle</a:t>
                      </a:r>
                    </a:p>
                  </a:txBody>
                  <a:tcPr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1,173</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6.56 (6.17 - 6.94)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1,168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6.38 (6.01 - 6.76)</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1,080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5.79 (5.43 - 6.14)</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1,000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5.27 (4.94 - 5.61)</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1,028</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tc>
                  <a:txBody>
                    <a:bodyPr/>
                    <a:lstStyle/>
                    <a:p>
                      <a:pPr algn="ctr" fontAlgn="ctr"/>
                      <a:r>
                        <a:rPr lang="en-US" sz="1100" b="0" i="0" u="none" strike="noStrike">
                          <a:solidFill>
                            <a:srgbClr val="111111"/>
                          </a:solidFill>
                          <a:effectLst/>
                          <a:latin typeface="+mn-lt"/>
                        </a:rPr>
                        <a:t>5.27 (4.94 - 5.60)</a:t>
                      </a:r>
                    </a:p>
                  </a:txBody>
                  <a:tcPr marL="9525" marR="9525" marT="0" marB="0" anchor="ctr">
                    <a:lnT w="12700" cap="flat" cmpd="sng" algn="ctr">
                      <a:solidFill>
                        <a:schemeClr val="accent2"/>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alpha val="20000"/>
                      </a:schemeClr>
                    </a:solidFill>
                  </a:tcPr>
                </a:tc>
                <a:extLst>
                  <a:ext uri="{0D108BD9-81ED-4DB2-BD59-A6C34878D82A}">
                    <a16:rowId xmlns:a16="http://schemas.microsoft.com/office/drawing/2014/main" val="1221878502"/>
                  </a:ext>
                </a:extLst>
              </a:tr>
            </a:tbl>
          </a:graphicData>
        </a:graphic>
      </p:graphicFrame>
    </p:spTree>
    <p:extLst>
      <p:ext uri="{BB962C8B-B14F-4D97-AF65-F5344CB8AC3E}">
        <p14:creationId xmlns:p14="http://schemas.microsoft.com/office/powerpoint/2010/main" val="2198581509"/>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0bf74ea8-196f-4ed0-acda-4d1b8eb91222"/>
    <ds:schemaRef ds:uri="a5db0dc4-de41-4547-9920-1aed1993f095"/>
    <ds:schemaRef ds:uri="http://www.w3.org/XML/1998/namespace"/>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33</TotalTime>
  <Words>2623</Words>
  <Application>Microsoft Macintosh PowerPoint</Application>
  <PresentationFormat>Widescreen</PresentationFormat>
  <Paragraphs>361</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Table 3.8 – Part 1 of 3 Numbers and rates* of deaths with hepatitis C virus infection listed as a cause of death† among residents, by demographic characteristics United States, 2016–2020          </vt:lpstr>
      <vt:lpstr>Table 3.8 – Part 2 of 3 Numbers and rates* of deaths with hepatitis C virus infection listed as a cause of death† among residents, by demographic characteristics United States, 2016–2020          </vt:lpstr>
      <vt:lpstr>Table 3.8 – Part 3 of 3 Numbers and rates* of deaths with hepatitis C virus infection listed as a cause of death† among residents, by demographic characteristics United States, 2016–2020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45</cp:revision>
  <dcterms:created xsi:type="dcterms:W3CDTF">2022-08-02T19:32:21Z</dcterms:created>
  <dcterms:modified xsi:type="dcterms:W3CDTF">2022-10-06T19:37:09Z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