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0"/>
  </p:notesMasterIdLst>
  <p:sldIdLst>
    <p:sldId id="615" r:id="rId5"/>
    <p:sldId id="322" r:id="rId6"/>
    <p:sldId id="593" r:id="rId7"/>
    <p:sldId id="607" r:id="rId8"/>
    <p:sldId id="430" r:id="rId9"/>
    <p:sldId id="592" r:id="rId10"/>
    <p:sldId id="614" r:id="rId11"/>
    <p:sldId id="535" r:id="rId12"/>
    <p:sldId id="604" r:id="rId13"/>
    <p:sldId id="610" r:id="rId14"/>
    <p:sldId id="613" r:id="rId15"/>
    <p:sldId id="617" r:id="rId16"/>
    <p:sldId id="594" r:id="rId17"/>
    <p:sldId id="556" r:id="rId18"/>
    <p:sldId id="606" r:id="rId19"/>
    <p:sldId id="578" r:id="rId20"/>
    <p:sldId id="599" r:id="rId21"/>
    <p:sldId id="600" r:id="rId22"/>
    <p:sldId id="601" r:id="rId23"/>
    <p:sldId id="602" r:id="rId24"/>
    <p:sldId id="611" r:id="rId25"/>
    <p:sldId id="612" r:id="rId26"/>
    <p:sldId id="608" r:id="rId27"/>
    <p:sldId id="609" r:id="rId28"/>
    <p:sldId id="6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Stevens, Lise (CDC/DDID/NCIRD/OD) (CTR)" initials="SL((" userId="S::ufb4@cdc.gov::2c537b9a-60b3-485c-9f17-85823e539c69"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ci5" initials="t" lastIdx="46" clrIdx="0">
    <p:extLst>
      <p:ext uri="{19B8F6BF-5375-455C-9EA6-DF929625EA0E}">
        <p15:presenceInfo xmlns:p15="http://schemas.microsoft.com/office/powerpoint/2012/main" userId="tci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s, Lise (CDC/DDID/NCIRD/OD) (CTR)" userId="S::ufb4@cdc.gov::2c537b9a-60b3-485c-9f17-85823e539c69" providerId="AD" clId="Web-{F7E4976F-3B56-EC88-7B4B-4BE53147DDA8}"/>
    <pc:docChg chg="">
      <pc:chgData name="Stevens, Lise (CDC/DDID/NCIRD/OD) (CTR)" userId="S::ufb4@cdc.gov::2c537b9a-60b3-485c-9f17-85823e539c69" providerId="AD" clId="Web-{F7E4976F-3B56-EC88-7B4B-4BE53147DDA8}" dt="2023-08-16T15:40:15.368" v="0"/>
      <pc:docMkLst>
        <pc:docMk/>
      </pc:docMkLst>
      <pc:sldChg chg="delCm">
        <pc:chgData name="Stevens, Lise (CDC/DDID/NCIRD/OD) (CTR)" userId="S::ufb4@cdc.gov::2c537b9a-60b3-485c-9f17-85823e539c69" providerId="AD" clId="Web-{F7E4976F-3B56-EC88-7B4B-4BE53147DDA8}" dt="2023-08-16T15:40:15.368" v="0"/>
        <pc:sldMkLst>
          <pc:docMk/>
          <pc:sldMk cId="681164151" sldId="610"/>
        </pc:sldMkLst>
      </pc:sldChg>
    </pc:docChg>
  </pc:docChgLst>
  <pc:docChgLst>
    <pc:chgData name="Ponder, Marilyn (CDC/NCEZID/DHQP/OD) (CTR)" userId="3999cd6a-e61a-4ada-a4ca-391c3b117a90" providerId="ADAL" clId="{3A9DD939-9598-4201-93C5-256307AB88BF}"/>
    <pc:docChg chg="custSel modSld">
      <pc:chgData name="Ponder, Marilyn (CDC/NCEZID/DHQP/OD) (CTR)" userId="3999cd6a-e61a-4ada-a4ca-391c3b117a90" providerId="ADAL" clId="{3A9DD939-9598-4201-93C5-256307AB88BF}" dt="2023-11-21T21:53:51.571" v="60" actId="962"/>
      <pc:docMkLst>
        <pc:docMk/>
      </pc:docMkLst>
      <pc:sldChg chg="delSp modSp mod">
        <pc:chgData name="Ponder, Marilyn (CDC/NCEZID/DHQP/OD) (CTR)" userId="3999cd6a-e61a-4ada-a4ca-391c3b117a90" providerId="ADAL" clId="{3A9DD939-9598-4201-93C5-256307AB88BF}" dt="2023-11-21T21:51:32.169" v="3" actId="478"/>
        <pc:sldMkLst>
          <pc:docMk/>
          <pc:sldMk cId="1648284356" sldId="430"/>
        </pc:sldMkLst>
        <pc:spChg chg="del mod">
          <ac:chgData name="Ponder, Marilyn (CDC/NCEZID/DHQP/OD) (CTR)" userId="3999cd6a-e61a-4ada-a4ca-391c3b117a90" providerId="ADAL" clId="{3A9DD939-9598-4201-93C5-256307AB88BF}" dt="2023-11-21T21:51:32.169" v="3" actId="478"/>
          <ac:spMkLst>
            <pc:docMk/>
            <pc:sldMk cId="1648284356" sldId="430"/>
            <ac:spMk id="5" creationId="{9747E300-8B85-43B8-8237-F0D7F15BCC92}"/>
          </ac:spMkLst>
        </pc:spChg>
      </pc:sldChg>
      <pc:sldChg chg="delSp mod">
        <pc:chgData name="Ponder, Marilyn (CDC/NCEZID/DHQP/OD) (CTR)" userId="3999cd6a-e61a-4ada-a4ca-391c3b117a90" providerId="ADAL" clId="{3A9DD939-9598-4201-93C5-256307AB88BF}" dt="2023-11-21T21:51:37.962" v="4" actId="478"/>
        <pc:sldMkLst>
          <pc:docMk/>
          <pc:sldMk cId="3627165083" sldId="578"/>
        </pc:sldMkLst>
        <pc:spChg chg="del">
          <ac:chgData name="Ponder, Marilyn (CDC/NCEZID/DHQP/OD) (CTR)" userId="3999cd6a-e61a-4ada-a4ca-391c3b117a90" providerId="ADAL" clId="{3A9DD939-9598-4201-93C5-256307AB88BF}" dt="2023-11-21T21:51:37.962" v="4" actId="478"/>
          <ac:spMkLst>
            <pc:docMk/>
            <pc:sldMk cId="3627165083" sldId="578"/>
            <ac:spMk id="4" creationId="{1000B4AB-E2FD-42EB-853F-323979FD935D}"/>
          </ac:spMkLst>
        </pc:spChg>
      </pc:sldChg>
      <pc:sldChg chg="modSp mod">
        <pc:chgData name="Ponder, Marilyn (CDC/NCEZID/DHQP/OD) (CTR)" userId="3999cd6a-e61a-4ada-a4ca-391c3b117a90" providerId="ADAL" clId="{3A9DD939-9598-4201-93C5-256307AB88BF}" dt="2023-11-21T21:53:36.514" v="56" actId="962"/>
        <pc:sldMkLst>
          <pc:docMk/>
          <pc:sldMk cId="2088135282" sldId="599"/>
        </pc:sldMkLst>
        <pc:spChg chg="mod">
          <ac:chgData name="Ponder, Marilyn (CDC/NCEZID/DHQP/OD) (CTR)" userId="3999cd6a-e61a-4ada-a4ca-391c3b117a90" providerId="ADAL" clId="{3A9DD939-9598-4201-93C5-256307AB88BF}" dt="2023-11-21T21:53:36.514" v="56" actId="962"/>
          <ac:spMkLst>
            <pc:docMk/>
            <pc:sldMk cId="2088135282" sldId="599"/>
            <ac:spMk id="7" creationId="{7C7AB06F-0494-4EC9-95E3-3940CB034422}"/>
          </ac:spMkLst>
        </pc:spChg>
      </pc:sldChg>
      <pc:sldChg chg="modSp mod">
        <pc:chgData name="Ponder, Marilyn (CDC/NCEZID/DHQP/OD) (CTR)" userId="3999cd6a-e61a-4ada-a4ca-391c3b117a90" providerId="ADAL" clId="{3A9DD939-9598-4201-93C5-256307AB88BF}" dt="2023-11-21T21:53:44.572" v="58" actId="962"/>
        <pc:sldMkLst>
          <pc:docMk/>
          <pc:sldMk cId="3417011130" sldId="600"/>
        </pc:sldMkLst>
        <pc:spChg chg="mod">
          <ac:chgData name="Ponder, Marilyn (CDC/NCEZID/DHQP/OD) (CTR)" userId="3999cd6a-e61a-4ada-a4ca-391c3b117a90" providerId="ADAL" clId="{3A9DD939-9598-4201-93C5-256307AB88BF}" dt="2023-11-21T21:53:44.572" v="58" actId="962"/>
          <ac:spMkLst>
            <pc:docMk/>
            <pc:sldMk cId="3417011130" sldId="600"/>
            <ac:spMk id="13" creationId="{577A857D-3B47-4EB1-86F1-397D3DF82F4C}"/>
          </ac:spMkLst>
        </pc:spChg>
      </pc:sldChg>
      <pc:sldChg chg="modSp mod">
        <pc:chgData name="Ponder, Marilyn (CDC/NCEZID/DHQP/OD) (CTR)" userId="3999cd6a-e61a-4ada-a4ca-391c3b117a90" providerId="ADAL" clId="{3A9DD939-9598-4201-93C5-256307AB88BF}" dt="2023-11-21T21:53:51.571" v="60" actId="962"/>
        <pc:sldMkLst>
          <pc:docMk/>
          <pc:sldMk cId="3977469981" sldId="601"/>
        </pc:sldMkLst>
        <pc:spChg chg="mod">
          <ac:chgData name="Ponder, Marilyn (CDC/NCEZID/DHQP/OD) (CTR)" userId="3999cd6a-e61a-4ada-a4ca-391c3b117a90" providerId="ADAL" clId="{3A9DD939-9598-4201-93C5-256307AB88BF}" dt="2023-11-21T21:53:51.571" v="60" actId="962"/>
          <ac:spMkLst>
            <pc:docMk/>
            <pc:sldMk cId="3977469981" sldId="601"/>
            <ac:spMk id="15" creationId="{3AD7F929-2EB2-42F8-9C94-BD4F9BB26C2F}"/>
          </ac:spMkLst>
        </pc:spChg>
      </pc:sldChg>
      <pc:sldChg chg="modSp mod">
        <pc:chgData name="Ponder, Marilyn (CDC/NCEZID/DHQP/OD) (CTR)" userId="3999cd6a-e61a-4ada-a4ca-391c3b117a90" providerId="ADAL" clId="{3A9DD939-9598-4201-93C5-256307AB88BF}" dt="2023-11-21T21:53:26.128" v="54" actId="962"/>
        <pc:sldMkLst>
          <pc:docMk/>
          <pc:sldMk cId="4082322373" sldId="602"/>
        </pc:sldMkLst>
        <pc:spChg chg="mod">
          <ac:chgData name="Ponder, Marilyn (CDC/NCEZID/DHQP/OD) (CTR)" userId="3999cd6a-e61a-4ada-a4ca-391c3b117a90" providerId="ADAL" clId="{3A9DD939-9598-4201-93C5-256307AB88BF}" dt="2023-11-21T21:53:26.128" v="54" actId="962"/>
          <ac:spMkLst>
            <pc:docMk/>
            <pc:sldMk cId="4082322373" sldId="602"/>
            <ac:spMk id="7" creationId="{C39551B0-06EB-43F8-9749-05CBFF6E0171}"/>
          </ac:spMkLst>
        </pc:spChg>
      </pc:sldChg>
      <pc:sldChg chg="modSp mod">
        <pc:chgData name="Ponder, Marilyn (CDC/NCEZID/DHQP/OD) (CTR)" userId="3999cd6a-e61a-4ada-a4ca-391c3b117a90" providerId="ADAL" clId="{3A9DD939-9598-4201-93C5-256307AB88BF}" dt="2023-11-21T21:51:09.797" v="0" actId="1036"/>
        <pc:sldMkLst>
          <pc:docMk/>
          <pc:sldMk cId="1266157954" sldId="607"/>
        </pc:sldMkLst>
        <pc:spChg chg="mod">
          <ac:chgData name="Ponder, Marilyn (CDC/NCEZID/DHQP/OD) (CTR)" userId="3999cd6a-e61a-4ada-a4ca-391c3b117a90" providerId="ADAL" clId="{3A9DD939-9598-4201-93C5-256307AB88BF}" dt="2023-11-21T21:51:09.797" v="0" actId="1036"/>
          <ac:spMkLst>
            <pc:docMk/>
            <pc:sldMk cId="1266157954" sldId="607"/>
            <ac:spMk id="4" creationId="{A1D731A3-FF54-42A2-9E8D-DE7C703113A6}"/>
          </ac:spMkLst>
        </pc:spChg>
      </pc:sldChg>
      <pc:sldChg chg="modSp mod">
        <pc:chgData name="Ponder, Marilyn (CDC/NCEZID/DHQP/OD) (CTR)" userId="3999cd6a-e61a-4ada-a4ca-391c3b117a90" providerId="ADAL" clId="{3A9DD939-9598-4201-93C5-256307AB88BF}" dt="2023-11-21T21:51:19.848" v="1" actId="962"/>
        <pc:sldMkLst>
          <pc:docMk/>
          <pc:sldMk cId="2225138459" sldId="615"/>
        </pc:sldMkLst>
        <pc:cxnChg chg="mod">
          <ac:chgData name="Ponder, Marilyn (CDC/NCEZID/DHQP/OD) (CTR)" userId="3999cd6a-e61a-4ada-a4ca-391c3b117a90" providerId="ADAL" clId="{3A9DD939-9598-4201-93C5-256307AB88BF}" dt="2023-11-21T21:51:19.848" v="1" actId="962"/>
          <ac:cxnSpMkLst>
            <pc:docMk/>
            <pc:sldMk cId="2225138459" sldId="615"/>
            <ac:cxnSpMk id="6" creationId="{B24CF044-A19E-DA52-A82A-736DCD77F0D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8270-8A4F-43E3-89C0-EBF47C9F491D}"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ACB27-B695-4D7B-B62E-317C14B6E867}" type="slidenum">
              <a:rPr lang="en-US" smtClean="0"/>
              <a:t>‹#›</a:t>
            </a:fld>
            <a:endParaRPr lang="en-US"/>
          </a:p>
        </p:txBody>
      </p:sp>
    </p:spTree>
    <p:extLst>
      <p:ext uri="{BB962C8B-B14F-4D97-AF65-F5344CB8AC3E}">
        <p14:creationId xmlns:p14="http://schemas.microsoft.com/office/powerpoint/2010/main" val="33456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med.ncbi.nlm.nih.gov/2789590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Audiencia destinataria: esta presentación se enfoca en lo que los </a:t>
            </a:r>
            <a:r>
              <a:rPr lang="es-ES" sz="1200" b="1" i="1">
                <a:solidFill>
                  <a:schemeClr val="tx1"/>
                </a:solidFill>
                <a:latin typeface="+mn-lt"/>
                <a:ea typeface="+mn-ea"/>
                <a:cs typeface="+mn-cs"/>
              </a:rPr>
              <a:t>trabajadores de la salud </a:t>
            </a:r>
            <a:r>
              <a:rPr lang="es-ES" sz="1200" i="1">
                <a:solidFill>
                  <a:schemeClr val="tx1"/>
                </a:solidFill>
                <a:latin typeface="+mn-lt"/>
                <a:ea typeface="+mn-ea"/>
                <a:cs typeface="+mn-cs"/>
              </a:rPr>
              <a:t>deben saber acerca de la limpieza y desinfección ambiental con respecto a la enfermedad por el virus de Marburgo. Hay una presentación distinta sobre este tema disponible para el personal de administración de los centros médicos. &lt;Conjunto 6 de diapositivas para la administración de centros médicos: limpieza y desinfección ambiental. Información para el personal administrativo de centros médicos&gt; [enlace]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necesitará ajustar el ejemplo del guion de forma acorde.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a:solidFill>
                  <a:schemeClr val="tx1"/>
                </a:solidFill>
                <a:latin typeface="+mn-lt"/>
                <a:ea typeface="+mn-ea"/>
                <a:cs typeface="+mn-cs"/>
              </a:rPr>
              <a:t>Cantidad de tiempo estimado con participación de la audiencia</a:t>
            </a:r>
            <a:r>
              <a:rPr lang="es-ES" sz="1200">
                <a:solidFill>
                  <a:schemeClr val="tx1"/>
                </a:solidFill>
                <a:latin typeface="+mn-lt"/>
                <a:ea typeface="+mn-ea"/>
                <a:cs typeface="+mn-cs"/>
              </a:rPr>
              <a:t>:</a:t>
            </a:r>
            <a:r>
              <a:rPr lang="es-ES" sz="1200" i="1">
                <a:solidFill>
                  <a:schemeClr val="tx1"/>
                </a:solidFill>
                <a:latin typeface="+mn-lt"/>
                <a:ea typeface="+mn-ea"/>
                <a:cs typeface="+mn-cs"/>
              </a:rPr>
              <a:t> aproximadamente 20-25 minutos.</a:t>
            </a:r>
          </a:p>
          <a:p>
            <a:endParaRPr lang="en-US" sz="1200" kern="1200">
              <a:solidFill>
                <a:schemeClr val="tx1"/>
              </a:solidFill>
              <a:effectLst/>
              <a:latin typeface="+mn-lt"/>
              <a:ea typeface="+mn-ea"/>
              <a:cs typeface="+mn-cs"/>
            </a:endParaRPr>
          </a:p>
          <a:p>
            <a:r>
              <a:rPr lang="es-ES" sz="1200" i="1">
                <a:solidFill>
                  <a:schemeClr val="tx1"/>
                </a:solidFill>
                <a:latin typeface="+mn-lt"/>
                <a:ea typeface="+mn-ea"/>
                <a:cs typeface="+mn-cs"/>
              </a:rPr>
              <a:t>Guion:</a:t>
            </a:r>
          </a:p>
          <a:p>
            <a:r>
              <a:rPr lang="es-ES" sz="1200">
                <a:solidFill>
                  <a:schemeClr val="tx1"/>
                </a:solidFill>
                <a:latin typeface="+mn-lt"/>
                <a:ea typeface="+mn-ea"/>
                <a:cs typeface="+mn-cs"/>
              </a:rPr>
              <a:t>¡Bienvenidos! Hoy nos enfocaremos en la limpieza y desinfección ambiental, además del manejo de desechos en el contexto de la enfermedad por el virus de Marburgo.</a:t>
            </a:r>
          </a:p>
          <a:p>
            <a:endParaRPr lang="en-US"/>
          </a:p>
        </p:txBody>
      </p:sp>
      <p:sp>
        <p:nvSpPr>
          <p:cNvPr id="4" name="Slide Number Placeholder 3"/>
          <p:cNvSpPr>
            <a:spLocks noGrp="1"/>
          </p:cNvSpPr>
          <p:nvPr>
            <p:ph type="sldNum" sz="quarter" idx="5"/>
          </p:nvPr>
        </p:nvSpPr>
        <p:spPr/>
        <p:txBody>
          <a:bodyPr/>
          <a:lstStyle/>
          <a:p>
            <a:fld id="{967ACB27-B695-4D7B-B62E-317C14B6E867}" type="slidenum">
              <a:rPr lang="en-US" smtClean="0"/>
              <a:t>1</a:t>
            </a:fld>
            <a:endParaRPr lang="en-US"/>
          </a:p>
        </p:txBody>
      </p:sp>
    </p:spTree>
    <p:extLst>
      <p:ext uri="{BB962C8B-B14F-4D97-AF65-F5344CB8AC3E}">
        <p14:creationId xmlns:p14="http://schemas.microsoft.com/office/powerpoint/2010/main" val="31676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Calibri" panose="020F0502020204030204" pitchFamily="34" charset="0"/>
                <a:cs typeface="Times New Roman" panose="02020603050405020304" pitchFamily="18" charset="0"/>
              </a:rPr>
              <a:t>Guion</a:t>
            </a:r>
            <a:r>
              <a:rPr lang="es-ES" sz="1200" dirty="0">
                <a:latin typeface="Calibri" panose="020F0502020204030204" pitchFamily="34" charset="0"/>
                <a:cs typeface="Times New Roman" panose="02020603050405020304" pitchFamily="18" charset="0"/>
              </a:rPr>
              <a:t>:</a:t>
            </a:r>
          </a:p>
          <a:p>
            <a:r>
              <a:rPr lang="es-ES" dirty="0"/>
              <a:t>Cuando necesiten limpiar un derrame de líquidos corporales, NUNCA rocíen desinfectante directamente sobre el derrame porque puede crear salpicaduras o agrandar el derrame.</a:t>
            </a:r>
          </a:p>
          <a:p>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s-ES" dirty="0"/>
              <a:t>Antes de empezar a limpiar el derrame, siempre higienícense las manos y pónganse el EPP adecuado para la tarea.</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a:spcAft>
                <a:spcPts val="600"/>
              </a:spcAft>
            </a:pPr>
            <a:r>
              <a:rPr lang="es-ES" dirty="0"/>
              <a:t>Deben empezar usando un paño o una toalla absorbentes para absorber la mayor cantidad de derrame posible. </a:t>
            </a:r>
            <a:r>
              <a:rPr lang="es-ES" b="0" dirty="0"/>
              <a:t>Este paño o esta toalla deberían luego botarse en una bolsa de desechos infecciosos.</a:t>
            </a:r>
          </a:p>
          <a:p>
            <a:pPr>
              <a:spcAft>
                <a:spcPts val="600"/>
              </a:spcAft>
            </a:pPr>
            <a:r>
              <a:rPr lang="es-ES" dirty="0"/>
              <a:t>Luego, deberían limpiar el área con un paño limpio remojado en agua y jabón. </a:t>
            </a:r>
          </a:p>
          <a:p>
            <a:pPr>
              <a:spcAft>
                <a:spcPts val="600"/>
              </a:spcAft>
            </a:pPr>
            <a:endParaRPr lang="en-US" dirty="0"/>
          </a:p>
          <a:p>
            <a:pPr>
              <a:spcAft>
                <a:spcPts val="600"/>
              </a:spcAft>
            </a:pPr>
            <a:r>
              <a:rPr lang="es-ES" dirty="0"/>
              <a:t>NUNCA pongan un paño o una toalla en cloro o agua después de su uso ya que se consideran desechos altamente infecciosos y contaminarán la solución de cloro.</a:t>
            </a:r>
            <a:r>
              <a:rPr lang="es-ES" b="1" dirty="0"/>
              <a:t> </a:t>
            </a:r>
            <a:r>
              <a:rPr lang="es-ES" b="0" dirty="0"/>
              <a:t>Después de que se use cada paño, deberá colocarse en una bolsa de desechos infecciosos para su eliminación. Puede que se necesite más de un paño para limpiar y desinfectar el derrame.</a:t>
            </a:r>
          </a:p>
          <a:p>
            <a:pPr>
              <a:spcAft>
                <a:spcPts val="600"/>
              </a:spcAft>
            </a:pPr>
            <a:endParaRPr lang="en-US" dirty="0"/>
          </a:p>
          <a:p>
            <a:pPr>
              <a:spcAft>
                <a:spcPts val="600"/>
              </a:spcAft>
            </a:pPr>
            <a:r>
              <a:rPr lang="es-ES" dirty="0"/>
              <a:t>Después de limpiar el área por completo para eliminar toda la contaminación visible, usen un paño limpio remojado en una solución de cloro al 0.5 % para desinfectar el área.</a:t>
            </a:r>
            <a:r>
              <a:rPr lang="es-ES" b="0" dirty="0"/>
              <a:t> Deben asegurarse de que el área se mantenga mojada con cloro por 15 minutos. Esto podría implicar usar más paños y agregarle más solución de cloro a la superficie para mantenerla mojada.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a:spcAft>
                <a:spcPts val="600"/>
              </a:spcAft>
              <a:defRPr/>
            </a:pPr>
            <a:r>
              <a:rPr lang="es-ES" dirty="0"/>
              <a:t>Finalmente, boten los desechos y quítense el EPP de forma adecuada. Luego, higienícense las manos. Para obtener más información sobre cómo botar desechos, quitarse el EPP e higienizarse las manos, pueden acceder a las presentaciones anteriores aquí: </a:t>
            </a:r>
          </a:p>
          <a:p>
            <a:pPr>
              <a:spcAft>
                <a:spcPts val="600"/>
              </a:spcAft>
              <a:defRPr/>
            </a:pPr>
            <a:r>
              <a:rPr lang="es-ES" dirty="0"/>
              <a:t>Conjunto 4 de diapositivas para la administración de centros médicos: Manejo de desechos, parte 1: El proceso de manejo de desechos &lt;enlace&gt;</a:t>
            </a:r>
          </a:p>
          <a:p>
            <a:pPr>
              <a:spcAft>
                <a:spcPts val="600"/>
              </a:spcAft>
              <a:defRPr/>
            </a:pPr>
            <a:r>
              <a:rPr lang="es-ES" dirty="0"/>
              <a:t>Conjunto 7 de diapositivas para los trabajadores de la salud: Parte 2 sobre el EPP. Cómo ponerse y quitarse el EPP &lt;enlace&gt;</a:t>
            </a:r>
          </a:p>
          <a:p>
            <a:pPr>
              <a:spcAft>
                <a:spcPts val="600"/>
              </a:spcAft>
              <a:defRPr/>
            </a:pPr>
            <a:r>
              <a:rPr lang="es-ES" dirty="0"/>
              <a:t>Conjunto 5 de diapositivas para los trabajadores de la salud: Higiene de las manos &lt;enlace&gt;.</a:t>
            </a:r>
          </a:p>
          <a:p>
            <a:endParaRPr lang="en-US" dirty="0"/>
          </a:p>
          <a:p>
            <a:pPr>
              <a:spcAft>
                <a:spcPts val="600"/>
              </a:spcAft>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6751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Calibri" panose="020F0502020204030204" pitchFamily="34" charset="0"/>
                <a:cs typeface="Times New Roman" panose="02020603050405020304" pitchFamily="18" charset="0"/>
              </a:rPr>
              <a:t>Guion</a:t>
            </a:r>
            <a:r>
              <a:rPr lang="es-ES" sz="1200" dirty="0">
                <a:latin typeface="Calibri" panose="020F0502020204030204" pitchFamily="34" charset="0"/>
                <a:cs typeface="Times New Roman" panose="02020603050405020304" pitchFamily="18" charset="0"/>
              </a:rPr>
              <a:t>:</a:t>
            </a:r>
          </a:p>
          <a:p>
            <a:r>
              <a:rPr lang="es-ES" dirty="0"/>
              <a:t>Cuando usen soluciones de cloro para la limpieza ambiental en áreas de aislamiento para casos de EVM, se necesita una concentración del 0.05 % para las superficies blandas, como sábanas y otra ropa de cama. Generalmente, para desinfectar, estos artículos deberían remojarse por aproximadamente media hora en la solución de cloro.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Una concentración del 0.5 %, a veces llamada "cloro fuerte", se necesita para las superficies duras, como pisos, mesones y barandas de cama. El tiempo de contacto del cloro es 15 minutos. Esta es la cantidad de tiempo que el cloro necesita en una superficie para matar los microorganismos. La superficie debería estar lo suficientemente mojada por 15 minutos para garantizar que sea suficiente tiempo para desinfectar.</a:t>
            </a:r>
          </a:p>
          <a:p>
            <a:endParaRPr lang="en-US" dirty="0"/>
          </a:p>
          <a:p>
            <a:r>
              <a:rPr lang="es-ES" dirty="0"/>
              <a:t>Nunca deben rociar cloro. </a:t>
            </a:r>
          </a:p>
          <a:p>
            <a:r>
              <a:rPr lang="es-ES" dirty="0"/>
              <a:t>Particularmente, nunca deben rociarles cloro a las personas (rociado directo, túneles de desinfección u otras soluciones "creativas") debido a los potenciales efectos adversos en la salud, de los cuales conversaremos en otra diapositiva. Cuando limpien superficies, es preferible limpiar con un paño en vez de rociar.</a:t>
            </a:r>
          </a:p>
          <a:p>
            <a:endParaRPr lang="en-US" dirty="0"/>
          </a:p>
          <a:p>
            <a:endParaRPr lang="en-US" dirty="0"/>
          </a:p>
          <a:p>
            <a:r>
              <a:rPr lang="es-ES" i="1" dirty="0"/>
              <a:t>Más información para leer:</a:t>
            </a:r>
          </a:p>
          <a:p>
            <a:r>
              <a:rPr lang="es-ES" i="1" dirty="0" err="1">
                <a:hlinkClick r:id="rId3"/>
              </a:rPr>
              <a:t>Deliberate</a:t>
            </a:r>
            <a:r>
              <a:rPr lang="es-ES" i="1" dirty="0">
                <a:hlinkClick r:id="rId3"/>
              </a:rPr>
              <a:t> </a:t>
            </a:r>
            <a:r>
              <a:rPr lang="es-ES" i="1" dirty="0" err="1">
                <a:hlinkClick r:id="rId3"/>
              </a:rPr>
              <a:t>exposure</a:t>
            </a:r>
            <a:r>
              <a:rPr lang="es-ES" i="1" dirty="0">
                <a:hlinkClick r:id="rId3"/>
              </a:rPr>
              <a:t> of </a:t>
            </a:r>
            <a:r>
              <a:rPr lang="es-ES" i="1" dirty="0" err="1">
                <a:hlinkClick r:id="rId3"/>
              </a:rPr>
              <a:t>humans</a:t>
            </a:r>
            <a:r>
              <a:rPr lang="es-ES" i="1" dirty="0">
                <a:hlinkClick r:id="rId3"/>
              </a:rPr>
              <a:t> </a:t>
            </a:r>
            <a:r>
              <a:rPr lang="es-ES" i="1" dirty="0" err="1">
                <a:hlinkClick r:id="rId3"/>
              </a:rPr>
              <a:t>to</a:t>
            </a:r>
            <a:r>
              <a:rPr lang="es-ES" i="1" dirty="0">
                <a:hlinkClick r:id="rId3"/>
              </a:rPr>
              <a:t> </a:t>
            </a:r>
            <a:r>
              <a:rPr lang="es-ES" i="1" dirty="0" err="1">
                <a:hlinkClick r:id="rId3"/>
              </a:rPr>
              <a:t>chlorine-the</a:t>
            </a:r>
            <a:r>
              <a:rPr lang="es-ES" i="1" dirty="0">
                <a:hlinkClick r:id="rId3"/>
              </a:rPr>
              <a:t> </a:t>
            </a:r>
            <a:r>
              <a:rPr lang="es-ES" i="1" dirty="0" err="1">
                <a:hlinkClick r:id="rId3"/>
              </a:rPr>
              <a:t>aftermath</a:t>
            </a:r>
            <a:r>
              <a:rPr lang="es-ES" i="1" dirty="0">
                <a:hlinkClick r:id="rId3"/>
              </a:rPr>
              <a:t> of </a:t>
            </a:r>
            <a:r>
              <a:rPr lang="es-ES" i="1" dirty="0" err="1">
                <a:hlinkClick r:id="rId3"/>
              </a:rPr>
              <a:t>Ebola</a:t>
            </a:r>
            <a:r>
              <a:rPr lang="es-ES" i="1" dirty="0">
                <a:hlinkClick r:id="rId3"/>
              </a:rPr>
              <a:t> in West </a:t>
            </a:r>
            <a:r>
              <a:rPr lang="es-ES" i="1" dirty="0" err="1">
                <a:hlinkClick r:id="rId3"/>
              </a:rPr>
              <a:t>Africa</a:t>
            </a:r>
            <a:r>
              <a:rPr lang="es-ES" i="1" dirty="0">
                <a:hlinkClick r:id="rId3"/>
              </a:rPr>
              <a:t> - PubMed (nih.gov)</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35388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ES" sz="1800" i="1">
                <a:latin typeface="Calibri"/>
                <a:cs typeface="Calibri"/>
              </a:rPr>
              <a:t>Guion</a:t>
            </a:r>
            <a:r>
              <a:rPr lang="es-ES" sz="1800">
                <a:latin typeface="Calibri"/>
                <a:cs typeface="Calibri"/>
              </a:rPr>
              <a:t>:</a:t>
            </a:r>
          </a:p>
          <a:p>
            <a:r>
              <a:rPr lang="es-ES"/>
              <a:t>El cloro puede causar efectos adversos en la salud, como problemas respiratorios y quemaduras </a:t>
            </a:r>
            <a:r>
              <a:rPr lang="es-ES" b="1"/>
              <a:t>cuando se manipula sin usar el EPP adecuado</a:t>
            </a:r>
            <a:r>
              <a:rPr lang="es-ES"/>
              <a:t>. Esta imagen muestra una quemadura de cloro por sumergir las manos en un balde con cloro. No se conocía la concentración, y para el momento en el que esta persona pudo quitarse el resto de su EPP de forma segura, aproximadamente 10 minutos, tenía quemaduras de cloro en los brazos.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latin typeface="Calibri"/>
                <a:ea typeface="Calibri" panose="020F0502020204030204" pitchFamily="34" charset="0"/>
                <a:cs typeface="Calibri"/>
              </a:rPr>
              <a:t>El cloro también es potencialmente explosivo. El hipoclorito de calcio podría ser combustible cuando se mezcla con otros tipos de cloro en polvo. </a:t>
            </a:r>
            <a:r>
              <a:rPr lang="es-ES"/>
              <a:t>En una unidad de tratamiento contra el Ébola durante un brote de Ebola en África Occidental, ocurrió una explosión en un área de mezcla de cloro, </a:t>
            </a:r>
            <a:r>
              <a:rPr lang="es-ES" sz="1200">
                <a:latin typeface="Calibri"/>
                <a:ea typeface="Calibri" panose="020F0502020204030204" pitchFamily="34" charset="0"/>
                <a:cs typeface="Calibri"/>
              </a:rPr>
              <a:t>la cual tenía dos tipos de cloro presentes: HTH granulado (hipoclorito de calcio) y SDIC en polvo (</a:t>
            </a:r>
            <a:r>
              <a:rPr lang="es-ES" sz="1200" err="1">
                <a:latin typeface="Calibri"/>
                <a:ea typeface="Calibri" panose="020F0502020204030204" pitchFamily="34" charset="0"/>
                <a:cs typeface="Calibri"/>
              </a:rPr>
              <a:t>dicloroisocianurato</a:t>
            </a:r>
            <a:r>
              <a:rPr lang="es-ES" sz="1200">
                <a:latin typeface="Calibri"/>
                <a:ea typeface="Calibri" panose="020F0502020204030204" pitchFamily="34" charset="0"/>
                <a:cs typeface="Calibri"/>
              </a:rPr>
              <a:t> de sodio). La explosión fue lo suficientemente fuerte para escucharse a cientos de metros de distancia, dispersar polvo de cloro en un área grande y hacer volar una pared de lona cercana.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a:cs typeface="Calibri"/>
            </a:endParaRPr>
          </a:p>
          <a:p>
            <a:r>
              <a:rPr lang="es-ES"/>
              <a:t>Finalmente, </a:t>
            </a:r>
            <a:r>
              <a:rPr lang="es-ES" b="0">
                <a:cs typeface="Calibri"/>
              </a:rPr>
              <a:t>si </a:t>
            </a:r>
            <a:r>
              <a:rPr lang="es-ES"/>
              <a:t>el cloro se mezcla con otros desinfectantes o productos de limpieza, en particular productos a base de ácidos y amoníaco, hay una posibilidad de que se creen gases tóxicos, los cuales pueden causar irritación de los ojos, la nariz y la garganta, y otras reacciones graves.</a:t>
            </a:r>
          </a:p>
          <a:p>
            <a:endParaRPr lang="en-US"/>
          </a:p>
          <a:p>
            <a:r>
              <a:rPr lang="es-ES"/>
              <a:t>En resumen, siempre tengan precaución cuando usen cloro.</a:t>
            </a:r>
          </a:p>
          <a:p>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2474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Parte de mantener un centro de atención médica limpio es eliminar los desechos de forma adecuada, por lo que ahora hablaremos un poco sobre el proceso de manejo de desechos y su papel en este proceso. </a:t>
            </a:r>
          </a:p>
        </p:txBody>
      </p:sp>
      <p:sp>
        <p:nvSpPr>
          <p:cNvPr id="4" name="Slide Number Placeholder 3"/>
          <p:cNvSpPr>
            <a:spLocks noGrp="1"/>
          </p:cNvSpPr>
          <p:nvPr>
            <p:ph type="sldNum" sz="quarter" idx="5"/>
          </p:nvPr>
        </p:nvSpPr>
        <p:spPr/>
        <p:txBody>
          <a:bodyPr/>
          <a:lstStyle/>
          <a:p>
            <a:fld id="{501D410A-C8FF-4455-A3E9-37BCBE58984A}" type="slidenum">
              <a:rPr lang="en-US" smtClean="0"/>
              <a:t>13</a:t>
            </a:fld>
            <a:endParaRPr lang="en-US"/>
          </a:p>
        </p:txBody>
      </p:sp>
    </p:spTree>
    <p:extLst>
      <p:ext uri="{BB962C8B-B14F-4D97-AF65-F5344CB8AC3E}">
        <p14:creationId xmlns:p14="http://schemas.microsoft.com/office/powerpoint/2010/main" val="151581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solidFill>
                  <a:schemeClr val="accent4">
                    <a:lumMod val="50000"/>
                  </a:schemeClr>
                </a:solidFill>
                <a:latin typeface="Calibri"/>
                <a:cs typeface="Calibri"/>
              </a:rPr>
              <a:t>Guion</a:t>
            </a:r>
            <a:r>
              <a:rPr lang="es-E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El proceso de manejo de desechos en los centros de atención médica incluye varios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clasificar o separar desechos,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recolectar desechos,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transportar desechos después de recolectarlos,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posiblemente almacenar desechos,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cualquier tratamiento de desechos que se necesite,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y eliminación final de desechos.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a:solidFill>
                  <a:schemeClr val="accent4">
                    <a:lumMod val="50000"/>
                  </a:schemeClr>
                </a:solidFill>
                <a:latin typeface="Calibri"/>
                <a:cs typeface="Calibri"/>
              </a:rPr>
              <a:t>El manejo seguro de los desechos producidos durante la atención de pacientes es la responsabilidad de todo el personal.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Los centros de atención médica son responsables del manejo de desechos, ya sea que se haga en el sitio o exista una empresa contratada.</a:t>
            </a:r>
            <a:r>
              <a:rPr lang="es-ES" baseline="0"/>
              <a:t> </a:t>
            </a:r>
            <a:r>
              <a:rPr lang="es-ES" sz="1200" baseline="0">
                <a:solidFill>
                  <a:schemeClr val="tx1"/>
                </a:solidFill>
                <a:latin typeface="+mn-lt"/>
                <a:cs typeface="Calibri"/>
              </a:rPr>
              <a:t>E</a:t>
            </a:r>
            <a:r>
              <a:rPr lang="es-ES" sz="1200">
                <a:solidFill>
                  <a:schemeClr val="tx1"/>
                </a:solidFill>
                <a:latin typeface="+mn-lt"/>
                <a:cs typeface="Calibri"/>
              </a:rPr>
              <a:t>l manejo inadecuado de desechos </a:t>
            </a:r>
            <a:r>
              <a:rPr lang="es-ES" sz="1200" b="0">
                <a:solidFill>
                  <a:srgbClr val="0039A6"/>
                </a:solidFill>
                <a:latin typeface="+mn-lt"/>
                <a:cs typeface="Calibri"/>
              </a:rPr>
              <a:t>presenta posibles riesgos para su salud, </a:t>
            </a:r>
            <a:r>
              <a:rPr lang="es-ES" sz="1200">
                <a:solidFill>
                  <a:schemeClr val="tx1"/>
                </a:solidFill>
                <a:latin typeface="+mn-lt"/>
                <a:cs typeface="Calibri"/>
              </a:rPr>
              <a:t>la</a:t>
            </a:r>
            <a:r>
              <a:rPr lang="es-ES" sz="1200" b="1">
                <a:solidFill>
                  <a:srgbClr val="0039A6"/>
                </a:solidFill>
                <a:latin typeface="+mn-lt"/>
                <a:cs typeface="Calibri"/>
              </a:rPr>
              <a:t> </a:t>
            </a:r>
            <a:r>
              <a:rPr lang="es-ES" sz="1200">
                <a:solidFill>
                  <a:schemeClr val="tx1"/>
                </a:solidFill>
                <a:latin typeface="+mn-lt"/>
                <a:cs typeface="Calibri"/>
              </a:rPr>
              <a:t>de sus pacientes y otros miembros del personal en su centro, así como para su comunidad.</a:t>
            </a:r>
          </a:p>
          <a:p>
            <a:endParaRPr lang="en-US" baseline="0"/>
          </a:p>
          <a:p>
            <a:r>
              <a:rPr lang="es-ES"/>
              <a:t>Los riesgos posibles podrían incluir la exposición a objetos contaminados con el virus de Marburgo, como los guantes contaminados, o la exposición a objetos cortopunzantes, como las agujas usadas, que presentan un riesgo de lesiones físicas, así como de exposición al virus de Marburgo.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64369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0"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a:t>La separación de desechos, también llamada clasificación de desechos, implica eliminar desechos en los recipientes adecuados. La separación de desechos es la responsabilidad de todo el personal.</a:t>
            </a:r>
            <a:r>
              <a:rPr lang="es-ES" b="0" baseline="0"/>
              <a:t> Los desechos de los centros médicos generalmente se separan con un sistema de 3 recipientes que incluyen desechos no infecciosos, desechos infecciosos y desechos de objetos cortopunzantes. Al hacer su trabajo, deben eliminar los desechos en los recipientes adecuados.</a:t>
            </a:r>
          </a:p>
          <a:p>
            <a:endParaRPr lang="en-US"/>
          </a:p>
          <a:p>
            <a:endParaRPr lang="en-US" b="1"/>
          </a:p>
          <a:p>
            <a:endParaRPr lang="en-US" b="1"/>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00273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a:t>Los desechos de la casa y generales deben ir en un</a:t>
            </a:r>
            <a:r>
              <a:rPr lang="es-ES" b="1" baseline="0"/>
              <a:t> </a:t>
            </a:r>
            <a:r>
              <a:rPr lang="es-ES" b="1"/>
              <a:t>recipiente. </a:t>
            </a:r>
            <a:r>
              <a:rPr lang="es-ES"/>
              <a:t>Este tipo de desechos no es infeccioso e incluye envases, sobras, periódicos, recipientes de plástico y botellas. Estos recipientes generalmente son negros.</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17</a:t>
            </a:fld>
            <a:endParaRPr lang="en-US"/>
          </a:p>
        </p:txBody>
      </p:sp>
    </p:spTree>
    <p:extLst>
      <p:ext uri="{BB962C8B-B14F-4D97-AF65-F5344CB8AC3E}">
        <p14:creationId xmlns:p14="http://schemas.microsoft.com/office/powerpoint/2010/main" val="269565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Guion:</a:t>
            </a:r>
          </a:p>
          <a:p>
            <a:r>
              <a:rPr lang="es-ES" b="1" dirty="0"/>
              <a:t>Los desechos infecciosos que NO incluyan objetos cortopunzantes deben ir en otro recipiente. </a:t>
            </a:r>
            <a:r>
              <a:rPr lang="es-ES" b="0" dirty="0"/>
              <a:t>Este</a:t>
            </a:r>
            <a:r>
              <a:rPr lang="es-ES" b="0" baseline="0" dirty="0"/>
              <a:t> tipo de d</a:t>
            </a:r>
            <a:r>
              <a:rPr lang="es-ES" dirty="0"/>
              <a:t>esechos contiene o se presume que contiene patógenos y presenta un riesgo de transmisión de enfermedades. Los ejemplos incluyen: </a:t>
            </a:r>
          </a:p>
          <a:p>
            <a:pPr marL="171450" indent="-171450">
              <a:buFont typeface="Arial" panose="020B0604020202020204" pitchFamily="34" charset="0"/>
              <a:buChar char="•"/>
            </a:pPr>
            <a:r>
              <a:rPr lang="es-ES" dirty="0"/>
              <a:t>Guantes</a:t>
            </a:r>
          </a:p>
          <a:p>
            <a:pPr marL="171450" indent="-171450">
              <a:buFont typeface="Arial" panose="020B0604020202020204" pitchFamily="34" charset="0"/>
              <a:buChar char="•"/>
            </a:pPr>
            <a:r>
              <a:rPr lang="es-ES" dirty="0"/>
              <a:t>Desechos altamente infecciosos, como cultivos de laboratorio y concentrados microbiológicos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Agua y aguas residuales contaminadas con sangre y otros líquidos o excreciones corporales</a:t>
            </a:r>
          </a:p>
          <a:p>
            <a:pPr marL="171450" indent="-171450">
              <a:buFont typeface="Arial" panose="020B0604020202020204" pitchFamily="34" charset="0"/>
              <a:buChar char="•"/>
            </a:pPr>
            <a:r>
              <a:rPr lang="es-ES" dirty="0"/>
              <a:t>Y materiales que hayan estado en contacto con pacientes que hayan tenido enfermedades altamente infecciosas en habitaciones aisladas  </a:t>
            </a:r>
          </a:p>
          <a:p>
            <a:r>
              <a:rPr lang="es-ES" dirty="0"/>
              <a:t>Estos recipientes generalmente son amarillos</a:t>
            </a:r>
            <a:r>
              <a:rPr lang="es-ES" baseline="0" dirty="0"/>
              <a:t>. Tambié</a:t>
            </a:r>
            <a:r>
              <a:rPr lang="es-ES" dirty="0"/>
              <a:t>n debe haber un balde disponible para líquidos infectados.  </a:t>
            </a:r>
          </a:p>
          <a:p>
            <a:endParaRPr lang="en-US" dirty="0"/>
          </a:p>
        </p:txBody>
      </p:sp>
      <p:sp>
        <p:nvSpPr>
          <p:cNvPr id="4" name="Slide Number Placeholder 3"/>
          <p:cNvSpPr>
            <a:spLocks noGrp="1"/>
          </p:cNvSpPr>
          <p:nvPr>
            <p:ph type="sldNum" sz="quarter" idx="5"/>
          </p:nvPr>
        </p:nvSpPr>
        <p:spPr/>
        <p:txBody>
          <a:bodyPr/>
          <a:lstStyle/>
          <a:p>
            <a:fld id="{501D410A-C8FF-4455-A3E9-37BCBE58984A}" type="slidenum">
              <a:rPr lang="en-US" smtClean="0"/>
              <a:t>18</a:t>
            </a:fld>
            <a:endParaRPr lang="en-US"/>
          </a:p>
        </p:txBody>
      </p:sp>
    </p:spTree>
    <p:extLst>
      <p:ext uri="{BB962C8B-B14F-4D97-AF65-F5344CB8AC3E}">
        <p14:creationId xmlns:p14="http://schemas.microsoft.com/office/powerpoint/2010/main" val="178470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Guion</a:t>
            </a:r>
            <a:r>
              <a:rPr lang="es-ES" dirty="0"/>
              <a:t>:</a:t>
            </a:r>
          </a:p>
          <a:p>
            <a:r>
              <a:rPr lang="es-ES" b="1" dirty="0"/>
              <a:t>Finalmente,</a:t>
            </a:r>
            <a:r>
              <a:rPr lang="es-ES" b="1" baseline="0" dirty="0"/>
              <a:t> los ob</a:t>
            </a:r>
            <a:r>
              <a:rPr lang="es-ES" b="1" dirty="0"/>
              <a:t>jetos cortopunzantes deben eliminarse en un recipiente distinto.</a:t>
            </a:r>
            <a:r>
              <a:rPr lang="es-ES" dirty="0"/>
              <a:t> Los desechos </a:t>
            </a:r>
            <a:r>
              <a:rPr lang="es-ES" baseline="0" dirty="0"/>
              <a:t>de objetos cortopunzantes usados</a:t>
            </a:r>
            <a:r>
              <a:rPr lang="es-ES" dirty="0"/>
              <a:t> o sin usar incluyen:</a:t>
            </a:r>
          </a:p>
          <a:p>
            <a:pPr marL="171450" indent="-171450">
              <a:buFontTx/>
              <a:buChar char="-"/>
            </a:pPr>
            <a:r>
              <a:rPr lang="es-ES" dirty="0"/>
              <a:t>agujas y jeringas,</a:t>
            </a:r>
          </a:p>
          <a:p>
            <a:pPr marL="171450" indent="-171450">
              <a:buFontTx/>
              <a:buChar char="-"/>
            </a:pPr>
            <a:r>
              <a:rPr lang="es-ES" dirty="0"/>
              <a:t>kits de infusión,</a:t>
            </a:r>
          </a:p>
          <a:p>
            <a:pPr marL="171450" indent="-171450">
              <a:buFontTx/>
              <a:buChar char="-"/>
            </a:pPr>
            <a:r>
              <a:rPr lang="es-ES" dirty="0"/>
              <a:t>bisturíes,</a:t>
            </a:r>
          </a:p>
          <a:p>
            <a:pPr marL="171450" indent="-171450">
              <a:buFontTx/>
              <a:buChar char="-"/>
            </a:pPr>
            <a:r>
              <a:rPr lang="es-ES" dirty="0"/>
              <a:t>pipetas,</a:t>
            </a:r>
          </a:p>
          <a:p>
            <a:pPr marL="171450" indent="-171450">
              <a:buFontTx/>
              <a:buChar char="-"/>
            </a:pPr>
            <a:r>
              <a:rPr lang="es-ES" dirty="0"/>
              <a:t>cuchillos,</a:t>
            </a:r>
          </a:p>
          <a:p>
            <a:pPr marL="171450" indent="-171450">
              <a:buFontTx/>
              <a:buChar char="-"/>
            </a:pPr>
            <a:r>
              <a:rPr lang="es-ES" dirty="0"/>
              <a:t>cuchillas</a:t>
            </a:r>
          </a:p>
          <a:p>
            <a:pPr marL="171450" indent="-171450">
              <a:buFontTx/>
              <a:buChar char="-"/>
            </a:pPr>
            <a:r>
              <a:rPr lang="es-ES" dirty="0"/>
              <a:t>y vidrio roto. </a:t>
            </a:r>
          </a:p>
          <a:p>
            <a:pPr marL="0" indent="0">
              <a:buFontTx/>
              <a:buNone/>
            </a:pPr>
            <a:r>
              <a:rPr lang="es-ES" dirty="0"/>
              <a:t>Nos enfocamos en la seguridad relacionada con los objetos cortopunzantes en una presentación anterior. Si desean obtener más información sobre la seguridad relacionada con los objetos cortopunzantes, pueden volver y revisar esa presentación &lt;Conjunto 3 de diapositivas para los trabajadores de la salud: Seguridad relacionada con las inyecciones y los objetos cortopunzantes&gt; [enlace]</a:t>
            </a:r>
            <a:r>
              <a:rPr lang="es-ES" baseline="0" dirty="0"/>
              <a:t>.</a:t>
            </a:r>
          </a:p>
          <a:p>
            <a:endParaRPr lang="en-US" b="1" dirty="0"/>
          </a:p>
        </p:txBody>
      </p:sp>
      <p:sp>
        <p:nvSpPr>
          <p:cNvPr id="4" name="Slide Number Placeholder 3"/>
          <p:cNvSpPr>
            <a:spLocks noGrp="1"/>
          </p:cNvSpPr>
          <p:nvPr>
            <p:ph type="sldNum" sz="quarter" idx="5"/>
          </p:nvPr>
        </p:nvSpPr>
        <p:spPr/>
        <p:txBody>
          <a:bodyPr/>
          <a:lstStyle/>
          <a:p>
            <a:fld id="{501D410A-C8FF-4455-A3E9-37BCBE58984A}" type="slidenum">
              <a:rPr lang="en-US" smtClean="0"/>
              <a:t>19</a:t>
            </a:fld>
            <a:endParaRPr lang="en-US"/>
          </a:p>
        </p:txBody>
      </p:sp>
    </p:spTree>
    <p:extLst>
      <p:ext uri="{BB962C8B-B14F-4D97-AF65-F5344CB8AC3E}">
        <p14:creationId xmlns:p14="http://schemas.microsoft.com/office/powerpoint/2010/main" val="362390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a:t>Guion</a:t>
            </a:r>
            <a:r>
              <a:rPr lang="es-ES"/>
              <a:t>:</a:t>
            </a:r>
          </a:p>
          <a:p>
            <a:pPr lvl="0"/>
            <a:r>
              <a:rPr lang="es-ES"/>
              <a:t>Tenemos tres objetivos de aprendizaje en el día de hoy.</a:t>
            </a:r>
            <a:r>
              <a:rPr lang="es-ES" baseline="0"/>
              <a:t> Para el final de nuestro encuentro de hoy, ustedes deberían poder explicar por qué la limpieza ambiental es importante en el contexto de la EVM, describir al menos tres principios generales de la limpieza ambiental y describir 3 fuentes comunes de desechos en centros de atención médica.</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Guion</a:t>
            </a:r>
            <a:r>
              <a:rPr lang="es-ES" dirty="0"/>
              <a:t>:</a:t>
            </a:r>
          </a:p>
          <a:p>
            <a:r>
              <a:rPr lang="es-ES" b="1" dirty="0"/>
              <a:t>Puede</a:t>
            </a:r>
            <a:r>
              <a:rPr lang="es-ES" b="1" baseline="0" dirty="0"/>
              <a:t> que algunos centros </a:t>
            </a:r>
            <a:r>
              <a:rPr lang="es-ES" b="1" dirty="0"/>
              <a:t>necesiten </a:t>
            </a:r>
            <a:r>
              <a:rPr lang="es-ES" b="1" baseline="0" dirty="0"/>
              <a:t>otro tipo de recipientes </a:t>
            </a:r>
            <a:r>
              <a:rPr lang="es-ES" b="1" dirty="0"/>
              <a:t>de recolección de desechos, </a:t>
            </a:r>
            <a:r>
              <a:rPr lang="es-ES" b="1" baseline="0" dirty="0"/>
              <a:t>como </a:t>
            </a:r>
            <a:r>
              <a:rPr lang="es-ES" b="1" dirty="0"/>
              <a:t>recipientes para </a:t>
            </a:r>
            <a:r>
              <a:rPr lang="es-ES" b="1" baseline="0" dirty="0"/>
              <a:t>d</a:t>
            </a:r>
            <a:r>
              <a:rPr lang="es-ES" b="1" dirty="0"/>
              <a:t>esechos de patología (orgánicos o anatómicos), desechos químicos y farmacéuticos, y desechos radiactivos. </a:t>
            </a:r>
            <a:r>
              <a:rPr lang="es-ES" b="0" dirty="0"/>
              <a:t>Estos tipos de desechos </a:t>
            </a:r>
            <a:r>
              <a:rPr lang="es-ES" dirty="0"/>
              <a:t>se</a:t>
            </a:r>
            <a:r>
              <a:rPr lang="es-ES" b="0" dirty="0"/>
              <a:t> eliminan en </a:t>
            </a:r>
            <a:r>
              <a:rPr lang="es-ES" dirty="0"/>
              <a:t>un </a:t>
            </a:r>
            <a:r>
              <a:rPr lang="es-ES" b="0" dirty="0"/>
              <a:t>recipiente</a:t>
            </a:r>
            <a:r>
              <a:rPr lang="es-ES" b="0" baseline="0" dirty="0"/>
              <a:t> </a:t>
            </a:r>
            <a:r>
              <a:rPr lang="es-ES" dirty="0"/>
              <a:t>o </a:t>
            </a:r>
            <a:r>
              <a:rPr lang="es-ES" b="0" baseline="0" dirty="0"/>
              <a:t>balde </a:t>
            </a:r>
            <a:r>
              <a:rPr lang="es-ES" dirty="0"/>
              <a:t>para la basura </a:t>
            </a:r>
            <a:r>
              <a:rPr lang="es-ES" b="0" baseline="0" dirty="0"/>
              <a:t>que </a:t>
            </a:r>
            <a:r>
              <a:rPr lang="es-ES" dirty="0"/>
              <a:t>más </a:t>
            </a:r>
            <a:r>
              <a:rPr lang="es-ES" b="0" baseline="0" dirty="0"/>
              <a:t>comúnmente es rojo o amarillo</a:t>
            </a:r>
            <a:r>
              <a:rPr lang="es-ES" dirty="0"/>
              <a:t>, pero que también puede ser marrón.</a:t>
            </a:r>
          </a:p>
          <a:p>
            <a:endParaRPr lang="en-US" b="0" baseline="0" dirty="0"/>
          </a:p>
          <a:p>
            <a:r>
              <a:rPr lang="es-ES" dirty="0"/>
              <a:t>Estos recipientes se deben etiquetar claramente con el tipo de desecho que contengan. Generalmente, los desechos de patología se pueden eliminar en el sitio en un hoyo específico (p. ej., hoyo para la placenta). Los desechos químicos o radiactivos menos comunes, si se producen, deben manejarse en coordinación cercana con el Ministerio de Salud para determinar los procedimientos de eliminación adecuados; estos podrían incluir la recolección centralizada. </a:t>
            </a:r>
          </a:p>
          <a:p>
            <a:endParaRPr lang="en-US" dirty="0"/>
          </a:p>
          <a:p>
            <a:r>
              <a:rPr lang="es-ES" b="0" baseline="0" dirty="0"/>
              <a:t>Para obtener más información sobre el manejo de desechos, revisen el conjunto 4 de diapositivas sobre la administración de centros médicos: Manejo de desechos, parte 1: El proceso de manejo de desechos &lt;enlace&gt;.</a:t>
            </a:r>
          </a:p>
          <a:p>
            <a:endParaRPr lang="en-US" dirty="0"/>
          </a:p>
        </p:txBody>
      </p:sp>
      <p:sp>
        <p:nvSpPr>
          <p:cNvPr id="4" name="Slide Number Placeholder 3"/>
          <p:cNvSpPr>
            <a:spLocks noGrp="1"/>
          </p:cNvSpPr>
          <p:nvPr>
            <p:ph type="sldNum" sz="quarter" idx="5"/>
          </p:nvPr>
        </p:nvSpPr>
        <p:spPr/>
        <p:txBody>
          <a:bodyPr/>
          <a:lstStyle/>
          <a:p>
            <a:fld id="{501D410A-C8FF-4455-A3E9-37BCBE58984A}" type="slidenum">
              <a:rPr lang="en-US" smtClean="0"/>
              <a:t>20</a:t>
            </a:fld>
            <a:endParaRPr lang="en-US"/>
          </a:p>
        </p:txBody>
      </p:sp>
    </p:spTree>
    <p:extLst>
      <p:ext uri="{BB962C8B-B14F-4D97-AF65-F5344CB8AC3E}">
        <p14:creationId xmlns:p14="http://schemas.microsoft.com/office/powerpoint/2010/main" val="11751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a:t>Guion</a:t>
            </a:r>
            <a:r>
              <a:rPr lang="es-ES"/>
              <a:t>:</a:t>
            </a:r>
          </a:p>
          <a:p>
            <a:r>
              <a:rPr lang="es-ES"/>
              <a:t>Tendrá que recolectarse cada una de las bolsas de desechos separados.</a:t>
            </a:r>
            <a:r>
              <a:rPr lang="es-ES" baseline="0"/>
              <a:t> Las bolsas de desechos deben recolectarse de manera regular o cuando dos terceras partes del recipiente estén llenas, lo que ocurra primero, de modo que los desechos no se desborden fuera del recipiente. Los desechos entonces tendrán que ser transportados a áreas de almacenamiento y eliminación de desechos.</a:t>
            </a:r>
            <a:r>
              <a:rPr lang="es-ES"/>
              <a:t> </a:t>
            </a:r>
          </a:p>
          <a:p>
            <a:endParaRPr lang="en-US" baseline="0"/>
          </a:p>
          <a:p>
            <a:r>
              <a:rPr lang="es-ES" b="0" baseline="0"/>
              <a:t>En el contexto de la EVM, si es su trabajo</a:t>
            </a:r>
            <a:r>
              <a:rPr lang="es-ES" b="0"/>
              <a:t> recolectar, transportar, tratar o eliminar </a:t>
            </a:r>
            <a:r>
              <a:rPr lang="es-ES" b="0" baseline="0"/>
              <a:t>desechos, deben ponerse EPP adecuado durante el proceso para mantenerse seguros. </a:t>
            </a:r>
            <a:r>
              <a:rPr lang="es-ES" baseline="0"/>
              <a:t>El EPP adecuado incluye guantes reforzados,</a:t>
            </a:r>
            <a:r>
              <a:rPr lang="es-ES"/>
              <a:t> </a:t>
            </a:r>
            <a:r>
              <a:rPr lang="es-ES" baseline="0"/>
              <a:t>batas </a:t>
            </a:r>
            <a:r>
              <a:rPr lang="es-ES"/>
              <a:t>u overoles</a:t>
            </a:r>
            <a:r>
              <a:rPr lang="es-ES" baseline="0"/>
              <a:t>, mascarillas,</a:t>
            </a:r>
            <a:r>
              <a:rPr lang="es-ES"/>
              <a:t> </a:t>
            </a:r>
            <a:r>
              <a:rPr lang="es-ES" baseline="0"/>
              <a:t>protección</a:t>
            </a:r>
            <a:r>
              <a:rPr lang="es-ES"/>
              <a:t> </a:t>
            </a:r>
            <a:r>
              <a:rPr lang="es-ES" baseline="0"/>
              <a:t>para los ojos y cubiertas para los pies</a:t>
            </a:r>
            <a:r>
              <a:rPr lang="es-ES"/>
              <a:t> o botas</a:t>
            </a:r>
            <a:r>
              <a:rPr lang="es-ES" baseline="0"/>
              <a:t>.</a:t>
            </a:r>
            <a:r>
              <a:rPr lang="es-ES"/>
              <a:t> </a:t>
            </a:r>
            <a:r>
              <a:rPr lang="es-ES" baseline="0"/>
              <a:t>Si desean obtener más información sobre qué EPP necesitan y cómo ponérselo, consulten la presentación sobre cómo ponerse y quitarse el EPP. Conjunto 7 de diapositivas para los trabajadores de la salud &lt;enlace&gt;.</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a:t>Los desechos se deben transportar en un carrito o carretilla del sitio de separación, es decir, los recipientes, baldes y cajas de desechos, al sitio de almacenamiento y eliminación. Al transportar los desechos en un carrito o carretilla, si hay objetos cortopunzantes en algunas de esas bolsas, estas no estarán en contacto con el cuerpo, lo que podría provocar lesiones por los objetos cortopunzantes. Tomen nota de que en esta imagen la persona no está llevando la bolsa de desechos, sino que la está transportando en una carretilla.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a:t>También se recomienda tener una ruta de transporte planeada que sigan al recolectar desechos, para evitar cualquier exposición al personal, los pacientes y el público.</a:t>
            </a:r>
          </a:p>
          <a:p>
            <a:endParaRPr lang="en-US" baseline="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55600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a:t>Guion</a:t>
            </a:r>
            <a:r>
              <a:rPr lang="es-ES"/>
              <a:t>:</a:t>
            </a:r>
          </a:p>
          <a:p>
            <a:r>
              <a:rPr lang="es-ES"/>
              <a:t>Cada centro debe tener un dispositivo funcional para la eliminación final de los desechos, incluido un incinerador con un hoyo para cenizas o un sistema que no incluya quemarlos, como un proceso de autoclave o de trituración para desechos infecciosos. Si los desechos infecciosos se colocan en un autoclave o se trituran, entonces se pueden agregar al flujo de desechos regular para la eliminación en un vertedero.</a:t>
            </a:r>
          </a:p>
          <a:p>
            <a:pPr marL="0" indent="0">
              <a:buFont typeface="Arial" panose="020B0604020202020204" pitchFamily="34" charset="0"/>
              <a:buNone/>
            </a:pPr>
            <a:endParaRPr lang="en-US"/>
          </a:p>
          <a:p>
            <a:pPr marL="0" indent="0">
              <a:buFont typeface="Arial" panose="020B0604020202020204" pitchFamily="34" charset="0"/>
              <a:buNone/>
            </a:pPr>
            <a:r>
              <a:rPr lang="es-ES"/>
              <a:t>En algunos entornos de recursos muy bajos un pozo de quema provisorio también podría ser una opción para tratar y luego enterrar los desechos infecciosos en el sitio mientras se estén haciendo mejoras de largo plazo. También es común tener un hoyo para placentas o desechos orgánicos en el sitio, debido a que otros métodos de tratamiento para estos desechos podrían no ser culturalmente aceptables.</a:t>
            </a:r>
          </a:p>
          <a:p>
            <a:pPr>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lvl="1">
              <a:spcBef>
                <a:spcPts val="200"/>
              </a:spcBef>
              <a:spcAft>
                <a:spcPts val="400"/>
              </a:spcAft>
              <a:buFont typeface="Arial"/>
            </a:pPr>
            <a:endParaRPr lang="en-US">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Reflexión: anima a los participantes a aplicar, analizar y evaluar lo que han aprendido, los ayuda a profundizar su comprensión del tema, y también le permite a usted verificar su comprensión de lo que han aprendido.</a:t>
            </a:r>
          </a:p>
          <a:p>
            <a:endParaRPr lang="en-US" i="1"/>
          </a:p>
          <a:p>
            <a:r>
              <a:rPr lang="es-ES" i="1"/>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a:p>
          <a:p>
            <a:r>
              <a:rPr lang="es-ES" i="1"/>
              <a:t>Guion</a:t>
            </a:r>
            <a:r>
              <a:rPr lang="es-ES"/>
              <a:t>:</a:t>
            </a:r>
          </a:p>
          <a:p>
            <a:r>
              <a:rPr lang="es-ES"/>
              <a:t>Ahora que hemos pasado tiempo conversando sobre la limpieza ambiental y el manejo de desechos, me gustaría que piensen sobre las tareas específicas de su trabajo. Con base en lo que aprendieron hoy, ¿harán algo de otra forma cuando lleven a cabo limpieza ambiental o eliminen desechos en su centro de atención médica en el contexto de la EVM?</a:t>
            </a:r>
          </a:p>
          <a:p>
            <a:endParaRPr lang="en-US"/>
          </a:p>
          <a:p>
            <a:r>
              <a:rPr lang="es-ES"/>
              <a:t>Tómense un minuto para escribir o pensar en una o dos cosas que podrían hacer de otra forma con base en lo que aprendieron hoy.</a:t>
            </a:r>
          </a:p>
          <a:p>
            <a:endParaRPr lang="en-US"/>
          </a:p>
          <a:p>
            <a:r>
              <a:rPr lang="es-ES" i="1"/>
              <a:t>[Deles a los participantes entre 1 y 2 minutos para escribir sus ideas. Después de que terminen, puede pedir que voluntarios compartan sus respuestas, pero como esta es una pregunta personal, y a algunas personas podría darles vergüenza lo que sienten que no estaban haciendo de forma adecuada antes, no pida que nadie responda en frente del grupo].</a:t>
            </a:r>
          </a:p>
        </p:txBody>
      </p:sp>
      <p:sp>
        <p:nvSpPr>
          <p:cNvPr id="4" name="Slide Number Placeholder 3"/>
          <p:cNvSpPr>
            <a:spLocks noGrp="1"/>
          </p:cNvSpPr>
          <p:nvPr>
            <p:ph type="sldNum" sz="quarter" idx="5"/>
          </p:nvPr>
        </p:nvSpPr>
        <p:spPr/>
        <p:txBody>
          <a:bodyPr/>
          <a:lstStyle/>
          <a:p>
            <a:fld id="{967ACB27-B695-4D7B-B62E-317C14B6E867}" type="slidenum">
              <a:rPr lang="en-US" smtClean="0"/>
              <a:t>23</a:t>
            </a:fld>
            <a:endParaRPr lang="en-US"/>
          </a:p>
        </p:txBody>
      </p:sp>
    </p:spTree>
    <p:extLst>
      <p:ext uri="{BB962C8B-B14F-4D97-AF65-F5344CB8AC3E}">
        <p14:creationId xmlns:p14="http://schemas.microsoft.com/office/powerpoint/2010/main" val="181997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r>
              <a:rPr lang="es-ES"/>
              <a:t>Para resumir, estas son algunas cosas clave que espero hayan aprendido en la sesión de hoy.</a:t>
            </a:r>
          </a:p>
          <a:p>
            <a:pPr marL="0" marR="0" lvl="0" indent="0" algn="l" defTabSz="914400" rtl="0" eaLnBrk="1" fontAlgn="auto" latinLnBrk="0" hangingPunct="1">
              <a:lnSpc>
                <a:spcPct val="100000"/>
              </a:lnSpc>
              <a:spcBef>
                <a:spcPts val="1800"/>
              </a:spcBef>
              <a:spcAft>
                <a:spcPts val="0"/>
              </a:spcAft>
              <a:buClrTx/>
              <a:buSzTx/>
              <a:buFontTx/>
              <a:buNone/>
              <a:tabLst/>
              <a:defRPr/>
            </a:pPr>
            <a:r>
              <a:rPr lang="es-ES"/>
              <a:t>Primero, debido a que la EVM puede vivir en las superficies, es importante mantener al entorno de atención médica limpio y eliminar los desechos de forma adecuada para que usted, sus compañeros de trabajo, sus pacientes y su comunidad se mantengan seguros. </a:t>
            </a:r>
          </a:p>
          <a:p>
            <a:pPr>
              <a:spcBef>
                <a:spcPts val="1800"/>
              </a:spcBef>
            </a:pPr>
            <a:r>
              <a:rPr lang="es-ES"/>
              <a:t>Recuerden que siempre deben </a:t>
            </a:r>
            <a:r>
              <a:rPr lang="es-ES">
                <a:solidFill>
                  <a:schemeClr val="accent1">
                    <a:lumMod val="75000"/>
                  </a:schemeClr>
                </a:solidFill>
              </a:rPr>
              <a:t>limpiar antes de desinfectar </a:t>
            </a:r>
            <a:r>
              <a:rPr lang="es-ES"/>
              <a:t>para eliminar el material orgánico que quede en las superficie y que puede prevenir que los desinfectantes funcionen bien.</a:t>
            </a:r>
          </a:p>
          <a:p>
            <a:pPr>
              <a:spcBef>
                <a:spcPts val="1800"/>
              </a:spcBef>
            </a:pPr>
            <a:r>
              <a:rPr lang="es-ES">
                <a:solidFill>
                  <a:schemeClr val="accent1">
                    <a:lumMod val="75000"/>
                  </a:schemeClr>
                </a:solidFill>
              </a:rPr>
              <a:t>Finalmente, todos los empleados de los centros </a:t>
            </a:r>
            <a:r>
              <a:rPr lang="es-ES"/>
              <a:t>desempeñan un papel en el manejo de desechos. Siempre eliminen los desechos en el recipiente correcto.</a:t>
            </a:r>
          </a:p>
        </p:txBody>
      </p:sp>
      <p:sp>
        <p:nvSpPr>
          <p:cNvPr id="4" name="Slide Number Placeholder 3"/>
          <p:cNvSpPr>
            <a:spLocks noGrp="1"/>
          </p:cNvSpPr>
          <p:nvPr>
            <p:ph type="sldNum" sz="quarter" idx="5"/>
          </p:nvPr>
        </p:nvSpPr>
        <p:spPr/>
        <p:txBody>
          <a:bodyPr/>
          <a:lstStyle/>
          <a:p>
            <a:fld id="{967ACB27-B695-4D7B-B62E-317C14B6E867}" type="slidenum">
              <a:rPr lang="en-US" smtClean="0"/>
              <a:t>24</a:t>
            </a:fld>
            <a:endParaRPr lang="en-US"/>
          </a:p>
        </p:txBody>
      </p:sp>
    </p:spTree>
    <p:extLst>
      <p:ext uri="{BB962C8B-B14F-4D97-AF65-F5344CB8AC3E}">
        <p14:creationId xmlns:p14="http://schemas.microsoft.com/office/powerpoint/2010/main" val="366739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7ACB27-B695-4D7B-B62E-317C14B6E867}" type="slidenum">
              <a:rPr lang="en-US" smtClean="0"/>
              <a:t>25</a:t>
            </a:fld>
            <a:endParaRPr lang="en-US"/>
          </a:p>
        </p:txBody>
      </p:sp>
    </p:spTree>
    <p:extLst>
      <p:ext uri="{BB962C8B-B14F-4D97-AF65-F5344CB8AC3E}">
        <p14:creationId xmlns:p14="http://schemas.microsoft.com/office/powerpoint/2010/main" val="173929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Activación</a:t>
            </a:r>
            <a:r>
              <a:rPr lang="es-ES" i="1" baseline="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s-ES" i="1" baseline="0"/>
              <a:t>Guion: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1">
                <a:latin typeface="Calibri" panose="020F0502020204030204" pitchFamily="34" charset="0"/>
                <a:ea typeface="Calibri" panose="020F0502020204030204" pitchFamily="34" charset="0"/>
                <a:cs typeface="Times New Roman" panose="02020603050405020304" pitchFamily="18" charset="0"/>
              </a:rPr>
              <a:t>Ustedes limpian y desinfectan mucho en la atención médica, ¿pero cuál es la diferencia?</a:t>
            </a:r>
            <a:r>
              <a:rPr lang="es-ES" sz="1200">
                <a:latin typeface="Calibri" panose="020F0502020204030204" pitchFamily="34" charset="0"/>
                <a:ea typeface="Calibri" panose="020F0502020204030204" pitchFamily="34" charset="0"/>
                <a:cs typeface="Times New Roman" panose="02020603050405020304" pitchFamily="18" charset="0"/>
              </a:rPr>
              <a:t> Hay cuatro afirmaciones aquí sobre limpiar y desinfectar. Solo una es correcta. Quiero que elijan la oración que mejor describe la limpieza y desinfección. </a:t>
            </a:r>
            <a:r>
              <a:rPr lang="es-ES" baseline="0"/>
              <a:t>Les daré un minuto para pensar antes de darles la respuesta.</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a:latin typeface="Calibri" panose="020F0502020204030204" pitchFamily="34" charset="0"/>
                <a:ea typeface="Calibri" panose="020F0502020204030204" pitchFamily="34" charset="0"/>
                <a:cs typeface="Times New Roman" panose="02020603050405020304" pitchFamily="18" charset="0"/>
              </a:rPr>
              <a:t>(</a:t>
            </a:r>
            <a:r>
              <a:rPr lang="es-ES" sz="1200" i="1">
                <a:latin typeface="Calibri" panose="020F0502020204030204" pitchFamily="34" charset="0"/>
                <a:ea typeface="Calibri" panose="020F0502020204030204" pitchFamily="34" charset="0"/>
                <a:cs typeface="Times New Roman" panose="02020603050405020304" pitchFamily="18" charset="0"/>
              </a:rPr>
              <a:t>Pause para que los participantes decidan la respuesta</a:t>
            </a:r>
            <a:r>
              <a:rPr lang="es-ES" sz="1200">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54045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baseline="0"/>
              <a:t>Guion: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latin typeface="Calibri" panose="020F0502020204030204" pitchFamily="34" charset="0"/>
                <a:ea typeface="Calibri" panose="020F0502020204030204" pitchFamily="34" charset="0"/>
                <a:cs typeface="Times New Roman" panose="02020603050405020304" pitchFamily="18" charset="0"/>
              </a:rPr>
              <a:t>La respuesta correcta es la última: la limpieza elimina el polvo, la tierra y la suciedad, incluso el material orgánico, como la sangre y algunos microbios. La desinfección mata los microbios. Vamos a hablar más sobre la limpieza y desinfección hoy y por qué son tan importantes en el contexto de la EVM.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13781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Comenzaremos con información general sobre la limpieza ambiental: por qué es importante y cómo hacerla de forma segura y eficaz.</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Entonces, ¿por qué es importante la limpieza ambiental? El virus de Marburgo puede vivir en superficies como mesas, sillas y equipo médico. Si tocan superficies contaminadas o usan equipo contaminado, pueden propagar el virus de Marburgo a ustedes mismos y a sus pacientes. La limpieza y desinfección adecuadas ayudan a prevenir la propagación de la EVM en los centros médicos. Esto los protege a ustedes, sus compañeros de trabajo y sus pacientes. Al mantenerse seguros, también protegen a sus amigos, familiares y otras personas con las que entren en contacto en su comunidad.</a:t>
            </a:r>
          </a:p>
        </p:txBody>
      </p:sp>
      <p:sp>
        <p:nvSpPr>
          <p:cNvPr id="4" name="Slide Number Placeholder 3"/>
          <p:cNvSpPr>
            <a:spLocks noGrp="1"/>
          </p:cNvSpPr>
          <p:nvPr>
            <p:ph type="sldNum" sz="quarter" idx="5"/>
          </p:nvPr>
        </p:nvSpPr>
        <p:spPr/>
        <p:txBody>
          <a:bodyPr/>
          <a:lstStyle/>
          <a:p>
            <a:fld id="{AF8D63B1-F1C8-482F-A128-3E44990E723D}" type="slidenum">
              <a:rPr lang="en-US" smtClean="0"/>
              <a:t>6</a:t>
            </a:fld>
            <a:endParaRPr lang="en-US"/>
          </a:p>
        </p:txBody>
      </p:sp>
    </p:spTree>
    <p:extLst>
      <p:ext uri="{BB962C8B-B14F-4D97-AF65-F5344CB8AC3E}">
        <p14:creationId xmlns:p14="http://schemas.microsoft.com/office/powerpoint/2010/main" val="174618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solidFill>
                  <a:schemeClr val="accent4">
                    <a:lumMod val="50000"/>
                  </a:schemeClr>
                </a:solidFill>
                <a:latin typeface="Calibri"/>
                <a:cs typeface="Calibri"/>
              </a:rPr>
              <a:t>Guion</a:t>
            </a:r>
            <a:r>
              <a:rPr lang="es-E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accent4">
                    <a:lumMod val="50000"/>
                  </a:schemeClr>
                </a:solidFill>
                <a:latin typeface="Calibri"/>
                <a:cs typeface="Calibri"/>
              </a:rPr>
              <a:t>Limpieza ambiental es el término general usado para referirse a la limpieza y desinfección del ambiente de cuidado del paciente. La limpieza elimina la tierra y algunos microbios y se lleva a cabo con agua y jabón. La desinfección mata los microbios usando sustancias químicas, como una solución de cloro al 0.5 %.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noProof="0"/>
              <a:t>Guion</a:t>
            </a:r>
            <a:r>
              <a:rPr lang="es-ES" noProof="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a:t>Estos son algunos principios generales de la limpieza ambiental. Algunos podrían sonarles conocidos porque estos principios no son solo para limpiar cuando podría haber EVM. Son principios que ayudan, en general, a prevenir las infecciones de distintos tipos asociadas a la atención médica.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a:t>Siempre limpien antes de desinfectar. Cuando limpien, eliminen el material orgánico que haya en las superficies. Si no se elimina, puede disminuir la eficacia de los desinfectantes. Usen agua y jabón para limpiar, y cloro para desinfectar. Esto significa que usarán agua y jabón primero para que el cloro pueda hacer su trabajo.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a:t>Comiencen a limpiar en el área más limpia y muévanse hacia el área más sucia. Las áreas de aislamiento siempre deben limpiarse al final y, preferiblemente, deberían tener su propio personal de limpieza y protocolos.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solidFill>
                  <a:srgbClr val="000000"/>
                </a:solidFill>
                <a:ea typeface="+mn-lt"/>
                <a:cs typeface="+mn-lt"/>
              </a:rPr>
              <a:t>Siempre </a:t>
            </a:r>
            <a:r>
              <a:rPr lang="es-ES" sz="1200" b="0">
                <a:solidFill>
                  <a:srgbClr val="000000"/>
                </a:solidFill>
                <a:ea typeface="+mn-lt"/>
                <a:cs typeface="+mn-lt"/>
              </a:rPr>
              <a:t>limpien de forma sistemática, por ejemplo, en la dirección de las agujas del reloj, para evitar saltarse áreas. </a:t>
            </a:r>
            <a:endParaRPr lang="es-ES" b="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a:t>Limpien y desinfecten el equipo de cuidado del paciente entre un paciente y otro, como los estetoscopios y manguitos para tomar la presión.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a:t>Cuando sea posible, destinen suministros de limpieza a las áreas de mayor riesgo, como la sala de parto o el quirófano, para que no se usen en otro lugar. En el caso de la EVM, </a:t>
            </a:r>
            <a:r>
              <a:rPr lang="es-ES" b="1" noProof="0"/>
              <a:t>siempre</a:t>
            </a:r>
            <a:r>
              <a:rPr lang="es-ES" noProof="0"/>
              <a:t> destinen suministros de limpieza a las áreas de aislamiento por esta enfermedad para que no se usen en otras áreas de cuidado del paciente.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4273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Cuando lleven a cabo limpieza ambiental en el contexto de la EVM, necesitan usar el equipo de protección personal adecuado, también llamado EPP, para protegerse contra la exposición a agentes infecciosos.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a:t>Siempre deben usar guantes dobles: un par de guantes exteriores gruesos de goma para protegerse contra las sustancias químicas usadas para limpiar y desinfectar, y un par de guantes interiores para ayudarlos a quitarse el EPP. Para protegerse el cuerpo, deben usar una bata u overol y un delantal. Para protegerse los ojos, la nariz y la boca, deben usar una mascarilla con un protector facial o una mascarilla con gafas. Si notan que su mascarilla se corre y se cae al quedar empapada con sudor, pueden usar un respirador en lugar de una mascarilla. La estructura del respirador prevendrá este problema y también brindará la protección adecuada.</a:t>
            </a:r>
          </a:p>
          <a:p>
            <a:r>
              <a:rPr lang="es-ES" b="0" i="0"/>
              <a:t>También deben usar botas de goma o protectores para los zapatos y un protector para la cabeza.</a:t>
            </a:r>
          </a:p>
          <a:p>
            <a:endParaRPr lang="en-US"/>
          </a:p>
          <a:p>
            <a:r>
              <a:rPr lang="es-ES"/>
              <a:t>Pueden obtener más información sobre el EPP de las sesiones enfocadas en este equipo: </a:t>
            </a:r>
            <a:r>
              <a:rPr lang="es-ES" i="1"/>
              <a:t>[agregar enlaces a continuación]</a:t>
            </a:r>
          </a:p>
          <a:p>
            <a:r>
              <a:rPr lang="es-ES"/>
              <a:t>Conjunto 6 de diapositivas para los trabajadores de la salud: Parte 1 sobre el EPP. Qué, cuándo y por qué usar EPP y</a:t>
            </a:r>
          </a:p>
          <a:p>
            <a:r>
              <a:rPr lang="es-ES"/>
              <a:t>Conjunto 7 de diapositivas para los trabajadores de la salud: Parte 2 sobre el EPP. Cómo ponerse y quitarse el EPP para la enfermedad por el virus de Marburgo.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02834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288207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C56-AB64-4069-AAF7-A59C8565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6DF37-F9B2-47D4-B086-4A6175645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D1542-AD66-4867-8E3A-D781E35A3A8A}"/>
              </a:ext>
            </a:extLst>
          </p:cNvPr>
          <p:cNvSpPr>
            <a:spLocks noGrp="1"/>
          </p:cNvSpPr>
          <p:nvPr>
            <p:ph type="dt" sz="half" idx="10"/>
          </p:nvPr>
        </p:nvSpPr>
        <p:spPr/>
        <p:txBody>
          <a:bodyPr/>
          <a:lstStyle/>
          <a:p>
            <a:fld id="{01E6BB04-3919-41C9-975D-BBB921C30444}" type="datetimeFigureOut">
              <a:rPr lang="en-US" smtClean="0"/>
              <a:t>11/21/2023</a:t>
            </a:fld>
            <a:endParaRPr lang="en-US"/>
          </a:p>
        </p:txBody>
      </p:sp>
      <p:sp>
        <p:nvSpPr>
          <p:cNvPr id="5" name="Footer Placeholder 4">
            <a:extLst>
              <a:ext uri="{FF2B5EF4-FFF2-40B4-BE49-F238E27FC236}">
                <a16:creationId xmlns:a16="http://schemas.microsoft.com/office/drawing/2014/main" id="{D9C432EC-2E9D-42E2-945E-F83517695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5C2A-F9BB-4C71-9B3F-E87CFE9B2408}"/>
              </a:ext>
            </a:extLst>
          </p:cNvPr>
          <p:cNvSpPr>
            <a:spLocks noGrp="1"/>
          </p:cNvSpPr>
          <p:nvPr>
            <p:ph type="sldNum" sz="quarter" idx="12"/>
          </p:nvPr>
        </p:nvSpPr>
        <p:spPr/>
        <p:txBody>
          <a:bodyPr/>
          <a:lstStyle/>
          <a:p>
            <a:fld id="{60D8421D-84D0-463A-BCCA-9878D2D4F7A0}" type="slidenum">
              <a:rPr lang="en-US" smtClean="0"/>
              <a:t>‹#›</a:t>
            </a:fld>
            <a:endParaRPr lang="en-US"/>
          </a:p>
        </p:txBody>
      </p:sp>
    </p:spTree>
    <p:extLst>
      <p:ext uri="{BB962C8B-B14F-4D97-AF65-F5344CB8AC3E}">
        <p14:creationId xmlns:p14="http://schemas.microsoft.com/office/powerpoint/2010/main" val="25426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9222164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A66B-E184-4CB7-8E91-06C7A4E41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D0B71-48B8-4F27-8531-715C91C76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A167E-45D9-4ADA-A8F4-23E52A0D1941}"/>
              </a:ext>
            </a:extLst>
          </p:cNvPr>
          <p:cNvSpPr>
            <a:spLocks noGrp="1"/>
          </p:cNvSpPr>
          <p:nvPr>
            <p:ph type="dt" sz="half" idx="10"/>
          </p:nvPr>
        </p:nvSpPr>
        <p:spPr/>
        <p:txBody>
          <a:bodyPr/>
          <a:lstStyle/>
          <a:p>
            <a:fld id="{A03FFB9E-C8D9-41EC-8105-B1C33D8DD2F9}" type="datetimeFigureOut">
              <a:rPr lang="en-US" smtClean="0"/>
              <a:t>11/21/2023</a:t>
            </a:fld>
            <a:endParaRPr lang="en-US"/>
          </a:p>
        </p:txBody>
      </p:sp>
      <p:sp>
        <p:nvSpPr>
          <p:cNvPr id="5" name="Footer Placeholder 4">
            <a:extLst>
              <a:ext uri="{FF2B5EF4-FFF2-40B4-BE49-F238E27FC236}">
                <a16:creationId xmlns:a16="http://schemas.microsoft.com/office/drawing/2014/main" id="{88CA0470-0922-43F4-BEAB-E570082C5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944AF-932A-454B-8F35-9EBB7A723147}"/>
              </a:ext>
            </a:extLst>
          </p:cNvPr>
          <p:cNvSpPr>
            <a:spLocks noGrp="1"/>
          </p:cNvSpPr>
          <p:nvPr>
            <p:ph type="sldNum" sz="quarter" idx="12"/>
          </p:nvPr>
        </p:nvSpPr>
        <p:spPr/>
        <p:txBody>
          <a:bodyPr/>
          <a:lstStyle/>
          <a:p>
            <a:fld id="{3464BFB7-4478-460E-A8AC-2911BF88BCD5}" type="slidenum">
              <a:rPr lang="en-US" smtClean="0"/>
              <a:t>‹#›</a:t>
            </a:fld>
            <a:endParaRPr lang="en-US"/>
          </a:p>
        </p:txBody>
      </p:sp>
    </p:spTree>
    <p:extLst>
      <p:ext uri="{BB962C8B-B14F-4D97-AF65-F5344CB8AC3E}">
        <p14:creationId xmlns:p14="http://schemas.microsoft.com/office/powerpoint/2010/main" val="208466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05568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73995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75086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9538271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421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0872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31184916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75845" y="3520445"/>
            <a:ext cx="8852455" cy="2153731"/>
          </a:xfrm>
          <a:prstGeom prst="rect">
            <a:avLst/>
          </a:prstGeom>
          <a:noFill/>
        </p:spPr>
        <p:txBody>
          <a:bodyPr wrap="square" rtlCol="0">
            <a:spAutoFit/>
          </a:bodyPr>
          <a:lstStyle/>
          <a:p>
            <a:pPr marL="0" marR="0">
              <a:lnSpc>
                <a:spcPct val="107000"/>
              </a:lnSpc>
              <a:spcBef>
                <a:spcPts val="0"/>
              </a:spcBef>
              <a:spcAft>
                <a:spcPts val="0"/>
              </a:spcAft>
            </a:pPr>
            <a:r>
              <a:rPr lang="es-ES" sz="1800">
                <a:effectLst/>
                <a:latin typeface="Calibri" panose="020F0502020204030204" pitchFamily="34" charset="0"/>
                <a:ea typeface="Calibri" panose="020F0502020204030204" pitchFamily="34" charset="0"/>
                <a:cs typeface="Times New Roman" panose="02020603050405020304" pitchFamily="18" charset="0"/>
              </a:rPr>
              <a:t>Para obtener más información, comuníquese con los CDC: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Calibri" panose="020F0502020204030204" pitchFamily="34" charset="0"/>
                <a:ea typeface="Calibri" panose="020F0502020204030204" pitchFamily="34" charset="0"/>
                <a:cs typeface="Times New Roman" panose="02020603050405020304" pitchFamily="18" charset="0"/>
              </a:rPr>
              <a:t>1-800-CDC-INFO (232-4636)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Calibri" panose="020F0502020204030204" pitchFamily="34" charset="0"/>
                <a:ea typeface="Calibri" panose="020F0502020204030204" pitchFamily="34" charset="0"/>
                <a:cs typeface="Times New Roman" panose="02020603050405020304" pitchFamily="18" charset="0"/>
              </a:rPr>
              <a:t>Línea TTY:  1-888-232-6348    www.cdc.gov/spanish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s-ES" sz="1800">
                <a:effectLst/>
                <a:latin typeface="Calibri" panose="020F0502020204030204" pitchFamily="34" charset="0"/>
                <a:ea typeface="Calibri" panose="020F0502020204030204" pitchFamily="34" charset="0"/>
                <a:cs typeface="Times New Roman" panose="02020603050405020304" pitchFamily="18" charset="0"/>
              </a:rPr>
            </a:br>
            <a:r>
              <a:rPr lang="es-ES" sz="1800">
                <a:effectLst/>
                <a:latin typeface="Calibri" panose="020F0502020204030204" pitchFamily="34" charset="0"/>
                <a:ea typeface="Calibri" panose="020F0502020204030204" pitchFamily="34" charset="0"/>
                <a:cs typeface="Times New Roman" panose="02020603050405020304" pitchFamily="18" charset="0"/>
              </a:rPr>
              <a:t>Los hallazgos y las conclusiones que aparecen en este informe pertenecen a los autores y no reflejan necesariamente la postura oficial de los Centros para el Control y la Prevención de Enfermedades.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7756905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21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558828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673" r:id="rId9"/>
    <p:sldLayoutId id="2147483674" r:id="rId10"/>
    <p:sldLayoutId id="2147483700" r:id="rId11"/>
    <p:sldLayoutId id="2147483701" r:id="rId12"/>
    <p:sldLayoutId id="2147483675" r:id="rId13"/>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D3D0FB-216E-ECE4-0E73-37EE6D6C0637}"/>
              </a:ext>
            </a:extLst>
          </p:cNvPr>
          <p:cNvSpPr>
            <a:spLocks noGrp="1"/>
          </p:cNvSpPr>
          <p:nvPr>
            <p:ph type="title"/>
          </p:nvPr>
        </p:nvSpPr>
        <p:spPr>
          <a:xfrm>
            <a:off x="1682285" y="2797408"/>
            <a:ext cx="9547412" cy="2266931"/>
          </a:xfrm>
        </p:spPr>
        <p:txBody>
          <a:bodyPr vert="horz" lIns="91440" tIns="45720" rIns="91440" bIns="45720" rtlCol="0" anchor="b" anchorCtr="0">
            <a:noAutofit/>
          </a:bodyPr>
          <a:lstStyle/>
          <a:p>
            <a:pPr>
              <a:lnSpc>
                <a:spcPct val="100000"/>
              </a:lnSpc>
            </a:pPr>
            <a:r>
              <a:rPr lang="es-ES" sz="4000">
                <a:solidFill>
                  <a:schemeClr val="accent5">
                    <a:lumMod val="75000"/>
                  </a:schemeClr>
                </a:solidFill>
                <a:latin typeface="Calibri"/>
                <a:cs typeface="Calibri"/>
              </a:rPr>
              <a:t>Prevención y control de infecciones: enfermedad por el virus de Marburgo (EVM) </a:t>
            </a:r>
            <a:br>
              <a:rPr lang="es-ES" sz="4000">
                <a:solidFill>
                  <a:schemeClr val="accent5">
                    <a:lumMod val="75000"/>
                  </a:schemeClr>
                </a:solidFill>
                <a:latin typeface="Calibri"/>
                <a:cs typeface="Calibri"/>
              </a:rPr>
            </a:br>
            <a:r>
              <a:rPr lang="es-ES" sz="3600" b="0">
                <a:solidFill>
                  <a:schemeClr val="accent5">
                    <a:lumMod val="75000"/>
                  </a:schemeClr>
                </a:solidFill>
                <a:latin typeface="Calibri Light"/>
                <a:cs typeface="Calibri Light"/>
              </a:rPr>
              <a:t>Limpieza ambiental y manejo de desechos. Información para los trabajadores de la salud</a:t>
            </a:r>
          </a:p>
        </p:txBody>
      </p:sp>
      <p:cxnSp>
        <p:nvCxnSpPr>
          <p:cNvPr id="6" name="Straight Connector 5">
            <a:extLst>
              <a:ext uri="{FF2B5EF4-FFF2-40B4-BE49-F238E27FC236}">
                <a16:creationId xmlns:a16="http://schemas.microsoft.com/office/drawing/2014/main" id="{B24CF044-A19E-DA52-A82A-736DCD77F0DF}"/>
              </a:ext>
              <a:ext uri="{C183D7F6-B498-43B3-948B-1728B52AA6E4}">
                <adec:decorative xmlns:adec="http://schemas.microsoft.com/office/drawing/2017/decorative" val="1"/>
              </a:ext>
            </a:extLst>
          </p:cNvPr>
          <p:cNvCxnSpPr>
            <a:cxnSpLocks/>
          </p:cNvCxnSpPr>
          <p:nvPr/>
        </p:nvCxnSpPr>
        <p:spPr>
          <a:xfrm>
            <a:off x="1801906" y="5314605"/>
            <a:ext cx="90899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86C485-F937-EFAA-413A-374016BC202B}"/>
              </a:ext>
            </a:extLst>
          </p:cNvPr>
          <p:cNvSpPr txBox="1"/>
          <p:nvPr/>
        </p:nvSpPr>
        <p:spPr>
          <a:xfrm>
            <a:off x="1724564" y="5444637"/>
            <a:ext cx="87428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a:solidFill>
                  <a:srgbClr val="0039A6"/>
                </a:solidFill>
                <a:latin typeface="Calibri"/>
                <a:cs typeface="Calibri"/>
              </a:rPr>
              <a:t>Entornos de atención médica con recursos entre limitados e intermedios</a:t>
            </a:r>
          </a:p>
        </p:txBody>
      </p:sp>
      <p:sp>
        <p:nvSpPr>
          <p:cNvPr id="8" name="TextBox 7">
            <a:extLst>
              <a:ext uri="{FF2B5EF4-FFF2-40B4-BE49-F238E27FC236}">
                <a16:creationId xmlns:a16="http://schemas.microsoft.com/office/drawing/2014/main" id="{D23582EC-99A8-98A8-B6FB-6BDAEA8C3C96}"/>
              </a:ext>
            </a:extLst>
          </p:cNvPr>
          <p:cNvSpPr txBox="1"/>
          <p:nvPr/>
        </p:nvSpPr>
        <p:spPr>
          <a:xfrm>
            <a:off x="8807824" y="6255822"/>
            <a:ext cx="29297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chemeClr val="accent5">
                    <a:lumMod val="75000"/>
                  </a:schemeClr>
                </a:solidFill>
                <a:latin typeface="Calibri"/>
                <a:cs typeface="Calibri"/>
              </a:rPr>
              <a:t>Actualizado: marzo del 2023</a:t>
            </a:r>
          </a:p>
        </p:txBody>
      </p:sp>
    </p:spTree>
    <p:extLst>
      <p:ext uri="{BB962C8B-B14F-4D97-AF65-F5344CB8AC3E}">
        <p14:creationId xmlns:p14="http://schemas.microsoft.com/office/powerpoint/2010/main" val="22251384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BABE-176B-4BAF-8DD3-928C75092446}"/>
              </a:ext>
            </a:extLst>
          </p:cNvPr>
          <p:cNvSpPr>
            <a:spLocks noGrp="1"/>
          </p:cNvSpPr>
          <p:nvPr>
            <p:ph type="title"/>
          </p:nvPr>
        </p:nvSpPr>
        <p:spPr>
          <a:xfrm>
            <a:off x="609600" y="274639"/>
            <a:ext cx="10972800" cy="1085841"/>
          </a:xfrm>
        </p:spPr>
        <p:txBody>
          <a:bodyPr>
            <a:normAutofit/>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Cómo limpiar un derrame de líquidos corporales</a:t>
            </a:r>
          </a:p>
        </p:txBody>
      </p:sp>
      <p:sp>
        <p:nvSpPr>
          <p:cNvPr id="3" name="Text Placeholder 2">
            <a:extLst>
              <a:ext uri="{FF2B5EF4-FFF2-40B4-BE49-F238E27FC236}">
                <a16:creationId xmlns:a16="http://schemas.microsoft.com/office/drawing/2014/main" id="{13A94962-B989-483F-9BBB-5B45AEB9975E}"/>
              </a:ext>
            </a:extLst>
          </p:cNvPr>
          <p:cNvSpPr>
            <a:spLocks noGrp="1"/>
          </p:cNvSpPr>
          <p:nvPr>
            <p:ph type="body" sz="quarter" idx="10"/>
          </p:nvPr>
        </p:nvSpPr>
        <p:spPr>
          <a:xfrm>
            <a:off x="609600" y="1488907"/>
            <a:ext cx="10621818" cy="484437"/>
          </a:xfrm>
          <a:solidFill>
            <a:schemeClr val="accent5">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s-ES" sz="2400" b="1">
                <a:solidFill>
                  <a:schemeClr val="accent5">
                    <a:lumMod val="75000"/>
                  </a:schemeClr>
                </a:solidFill>
              </a:rPr>
              <a:t>       NO rocíe </a:t>
            </a:r>
            <a:r>
              <a:rPr lang="es-ES" sz="2400">
                <a:solidFill>
                  <a:schemeClr val="accent5">
                    <a:lumMod val="75000"/>
                  </a:schemeClr>
                </a:solidFill>
              </a:rPr>
              <a:t>desinfectante directamente sobre el derrame de líquidos corporales </a:t>
            </a:r>
          </a:p>
        </p:txBody>
      </p:sp>
      <p:sp>
        <p:nvSpPr>
          <p:cNvPr id="5" name="Content Placeholder 6">
            <a:extLst>
              <a:ext uri="{FF2B5EF4-FFF2-40B4-BE49-F238E27FC236}">
                <a16:creationId xmlns:a16="http://schemas.microsoft.com/office/drawing/2014/main" id="{B6A98D95-62FD-462E-864F-2F30894C3AC3}"/>
              </a:ext>
            </a:extLst>
          </p:cNvPr>
          <p:cNvSpPr txBox="1">
            <a:spLocks/>
          </p:cNvSpPr>
          <p:nvPr/>
        </p:nvSpPr>
        <p:spPr>
          <a:xfrm>
            <a:off x="963386" y="2308395"/>
            <a:ext cx="5658580" cy="4140491"/>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rgbClr val="1CADE4"/>
              </a:buClr>
              <a:buFont typeface="+mj-lt"/>
              <a:buAutoNum type="arabicPeriod"/>
              <a:defRPr/>
            </a:pPr>
            <a:r>
              <a:rPr lang="es-ES" sz="2400" dirty="0">
                <a:solidFill>
                  <a:srgbClr val="000000"/>
                </a:solidFill>
                <a:latin typeface="Calibri" panose="020F0502020204030204"/>
              </a:rPr>
              <a:t>Realizar la higiene de las manos</a:t>
            </a:r>
          </a:p>
          <a:p>
            <a:pPr marL="457200" indent="-457200">
              <a:buClr>
                <a:srgbClr val="1CADE4"/>
              </a:buClr>
              <a:buFont typeface="+mj-lt"/>
              <a:buAutoNum type="arabicPeriod"/>
              <a:defRPr/>
            </a:pPr>
            <a:r>
              <a:rPr lang="es-ES" sz="2400" dirty="0">
                <a:solidFill>
                  <a:srgbClr val="000000"/>
                </a:solidFill>
                <a:latin typeface="Calibri" panose="020F0502020204030204"/>
              </a:rPr>
              <a:t>Ponerse el EPP adecuado para la tarea   </a:t>
            </a:r>
          </a:p>
          <a:p>
            <a:pPr marL="457200" indent="-457200">
              <a:buClr>
                <a:srgbClr val="1CADE4"/>
              </a:buClr>
              <a:buFont typeface="+mj-lt"/>
              <a:buAutoNum type="arabicPeriod"/>
              <a:defRPr/>
            </a:pPr>
            <a:r>
              <a:rPr lang="es-ES" sz="2400" dirty="0">
                <a:solidFill>
                  <a:srgbClr val="000000"/>
                </a:solidFill>
                <a:latin typeface="Calibri" panose="020F0502020204030204"/>
              </a:rPr>
              <a:t>Usar un paño o una toalla absorbentes para eliminar el exceso de líquido</a:t>
            </a:r>
          </a:p>
          <a:p>
            <a:pPr marL="457200" indent="-457200">
              <a:buClr>
                <a:srgbClr val="1CADE4"/>
              </a:buClr>
              <a:buFont typeface="+mj-lt"/>
              <a:buAutoNum type="arabicPeriod"/>
              <a:defRPr/>
            </a:pPr>
            <a:r>
              <a:rPr lang="es-ES" sz="2400" dirty="0">
                <a:solidFill>
                  <a:srgbClr val="000000"/>
                </a:solidFill>
                <a:latin typeface="Calibri" panose="020F0502020204030204"/>
              </a:rPr>
              <a:t>Limpiar la superficie con agua y jabón</a:t>
            </a:r>
          </a:p>
          <a:p>
            <a:pPr marL="457200" indent="-457200">
              <a:buClr>
                <a:srgbClr val="1CADE4"/>
              </a:buClr>
              <a:buFont typeface="+mj-lt"/>
              <a:buAutoNum type="arabicPeriod"/>
              <a:defRPr/>
            </a:pPr>
            <a:r>
              <a:rPr lang="es-ES" sz="2400" dirty="0">
                <a:solidFill>
                  <a:srgbClr val="000000"/>
                </a:solidFill>
                <a:latin typeface="Calibri" panose="020F0502020204030204"/>
              </a:rPr>
              <a:t>Desinfectar con una solución de cloro al 0.5 %</a:t>
            </a:r>
          </a:p>
          <a:p>
            <a:pPr marL="457200" indent="-457200">
              <a:buClr>
                <a:srgbClr val="1CADE4"/>
              </a:buClr>
              <a:buFont typeface="+mj-lt"/>
              <a:buAutoNum type="arabicPeriod"/>
              <a:defRPr/>
            </a:pPr>
            <a:r>
              <a:rPr lang="es-ES" sz="2400" dirty="0">
                <a:solidFill>
                  <a:srgbClr val="000000"/>
                </a:solidFill>
                <a:latin typeface="Calibri"/>
                <a:cs typeface="Calibri"/>
              </a:rPr>
              <a:t>Después de 15 minutos, dejar que la superficie se seque</a:t>
            </a:r>
          </a:p>
          <a:p>
            <a:pPr marL="457200" indent="-457200">
              <a:buClr>
                <a:srgbClr val="1CADE4"/>
              </a:buClr>
              <a:buFont typeface="+mj-lt"/>
              <a:buAutoNum type="arabicPeriod"/>
              <a:defRPr/>
            </a:pPr>
            <a:r>
              <a:rPr lang="es-ES" sz="2400" dirty="0">
                <a:solidFill>
                  <a:srgbClr val="000000"/>
                </a:solidFill>
                <a:latin typeface="Calibri" panose="020F0502020204030204"/>
                <a:cs typeface="Calibri" panose="020F0502020204030204" pitchFamily="34" charset="0"/>
              </a:rPr>
              <a:t>Botar los desechos y </a:t>
            </a:r>
            <a:r>
              <a:rPr lang="es-ES" sz="2400" dirty="0">
                <a:solidFill>
                  <a:srgbClr val="000000"/>
                </a:solidFill>
                <a:latin typeface="Calibri" panose="020F0502020204030204" pitchFamily="34" charset="0"/>
                <a:cs typeface="Calibri" panose="020F0502020204030204" pitchFamily="34" charset="0"/>
              </a:rPr>
              <a:t>quitarse el EPP </a:t>
            </a:r>
          </a:p>
          <a:p>
            <a:pPr marL="457200" indent="-457200">
              <a:buClr>
                <a:srgbClr val="1CADE4"/>
              </a:buClr>
              <a:buFont typeface="+mj-lt"/>
              <a:buAutoNum type="arabicPeriod"/>
              <a:defRPr/>
            </a:pPr>
            <a:r>
              <a:rPr lang="es-ES" sz="2400" dirty="0">
                <a:solidFill>
                  <a:srgbClr val="000000"/>
                </a:solidFill>
                <a:latin typeface="Calibri" panose="020F0502020204030204" pitchFamily="34" charset="0"/>
                <a:cs typeface="Calibri" panose="020F0502020204030204" pitchFamily="34" charset="0"/>
              </a:rPr>
              <a:t>Realizar la higiene de las manos</a:t>
            </a:r>
          </a:p>
          <a:p>
            <a:pPr>
              <a:buClr>
                <a:srgbClr val="1CADE4"/>
              </a:buClr>
              <a:defRPr/>
            </a:pPr>
            <a:endParaRPr lang="en-US" dirty="0">
              <a:solidFill>
                <a:schemeClr val="accent4">
                  <a:lumMod val="50000"/>
                </a:schemeClr>
              </a:solidFill>
              <a:latin typeface="Calibri" panose="020F0502020204030204"/>
            </a:endParaRPr>
          </a:p>
        </p:txBody>
      </p:sp>
      <p:pic>
        <p:nvPicPr>
          <p:cNvPr id="9" name="Picture 8" descr="Imagen de una mano echando agua de una jarra en un recipiente mientras las manos de otra persona están abajo del flujo de agua para lavarse. ">
            <a:extLst>
              <a:ext uri="{FF2B5EF4-FFF2-40B4-BE49-F238E27FC236}">
                <a16:creationId xmlns:a16="http://schemas.microsoft.com/office/drawing/2014/main" id="{6C935305-507D-4C46-ACE6-4361BE6EB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46" t="2175"/>
          <a:stretch/>
        </p:blipFill>
        <p:spPr>
          <a:xfrm>
            <a:off x="6621966" y="2577217"/>
            <a:ext cx="1261449" cy="1801425"/>
          </a:xfrm>
          <a:prstGeom prst="rect">
            <a:avLst/>
          </a:prstGeom>
        </p:spPr>
      </p:pic>
      <p:grpSp>
        <p:nvGrpSpPr>
          <p:cNvPr id="6" name="Group 5" descr="Imagen de una mujer usando gafas protectoras, mascarilla, bata y delantal y poniéndose guantes de goma. Hay un par de botas de goma frente a ella. ">
            <a:extLst>
              <a:ext uri="{FF2B5EF4-FFF2-40B4-BE49-F238E27FC236}">
                <a16:creationId xmlns:a16="http://schemas.microsoft.com/office/drawing/2014/main" id="{B746C96E-6E14-4172-B14B-C64177911D3D}"/>
              </a:ext>
            </a:extLst>
          </p:cNvPr>
          <p:cNvGrpSpPr/>
          <p:nvPr/>
        </p:nvGrpSpPr>
        <p:grpSpPr>
          <a:xfrm>
            <a:off x="8347511" y="2364003"/>
            <a:ext cx="1594369" cy="2067854"/>
            <a:chOff x="7113863" y="1902595"/>
            <a:chExt cx="1224794" cy="1526405"/>
          </a:xfrm>
        </p:grpSpPr>
        <p:pic>
          <p:nvPicPr>
            <p:cNvPr id="7" name="Picture 6">
              <a:extLst>
                <a:ext uri="{FF2B5EF4-FFF2-40B4-BE49-F238E27FC236}">
                  <a16:creationId xmlns:a16="http://schemas.microsoft.com/office/drawing/2014/main" id="{95A1821B-93C4-49FF-B528-F872CE5E10E1}"/>
                </a:ext>
              </a:extLst>
            </p:cNvPr>
            <p:cNvPicPr/>
            <p:nvPr/>
          </p:nvPicPr>
          <p:blipFill rotWithShape="1">
            <a:blip r:embed="rId4" cstate="print">
              <a:extLst>
                <a:ext uri="{28A0092B-C50C-407E-A947-70E740481C1C}">
                  <a14:useLocalDpi xmlns:a14="http://schemas.microsoft.com/office/drawing/2010/main" val="0"/>
                </a:ext>
              </a:extLst>
            </a:blip>
            <a:srcRect/>
            <a:stretch/>
          </p:blipFill>
          <p:spPr>
            <a:xfrm>
              <a:off x="7126461" y="1902595"/>
              <a:ext cx="1212196" cy="1493848"/>
            </a:xfrm>
            <a:prstGeom prst="rect">
              <a:avLst/>
            </a:prstGeom>
          </p:spPr>
        </p:pic>
        <p:sp>
          <p:nvSpPr>
            <p:cNvPr id="8" name="Rectangle 7">
              <a:extLst>
                <a:ext uri="{FF2B5EF4-FFF2-40B4-BE49-F238E27FC236}">
                  <a16:creationId xmlns:a16="http://schemas.microsoft.com/office/drawing/2014/main" id="{ABEEF175-CAAC-41F8-B0DA-98CF8AE0BF80}"/>
                </a:ext>
              </a:extLst>
            </p:cNvPr>
            <p:cNvSpPr/>
            <p:nvPr/>
          </p:nvSpPr>
          <p:spPr>
            <a:xfrm>
              <a:off x="7113864" y="3110836"/>
              <a:ext cx="264267" cy="3181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grpSp>
      <p:pic>
        <p:nvPicPr>
          <p:cNvPr id="10" name="Picture 9" descr="Imagen de una mano en un guante de goma usando un paño para limpiar una superficie.">
            <a:extLst>
              <a:ext uri="{FF2B5EF4-FFF2-40B4-BE49-F238E27FC236}">
                <a16:creationId xmlns:a16="http://schemas.microsoft.com/office/drawing/2014/main" id="{5E90B9C4-BD38-4542-A718-3E653154F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00091" y="4862648"/>
            <a:ext cx="1261450" cy="1107889"/>
          </a:xfrm>
          <a:prstGeom prst="rect">
            <a:avLst/>
          </a:prstGeom>
        </p:spPr>
      </p:pic>
      <p:pic>
        <p:nvPicPr>
          <p:cNvPr id="12" name="Graphic 11">
            <a:extLst>
              <a:ext uri="{FF2B5EF4-FFF2-40B4-BE49-F238E27FC236}">
                <a16:creationId xmlns:a16="http://schemas.microsoft.com/office/drawing/2014/main" id="{423BE9F6-2173-4784-84C3-1D8C340DEDB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5722" y="1581720"/>
            <a:ext cx="249382" cy="249382"/>
          </a:xfrm>
          <a:prstGeom prst="rect">
            <a:avLst/>
          </a:prstGeom>
        </p:spPr>
      </p:pic>
      <p:pic>
        <p:nvPicPr>
          <p:cNvPr id="4" name="Graphic 3">
            <a:extLst>
              <a:ext uri="{FF2B5EF4-FFF2-40B4-BE49-F238E27FC236}">
                <a16:creationId xmlns:a16="http://schemas.microsoft.com/office/drawing/2014/main" id="{135594EA-C302-1624-241A-BE196BCD94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5729" y="1581720"/>
            <a:ext cx="249382" cy="249382"/>
          </a:xfrm>
          <a:prstGeom prst="rect">
            <a:avLst/>
          </a:prstGeom>
        </p:spPr>
      </p:pic>
      <p:pic>
        <p:nvPicPr>
          <p:cNvPr id="13" name="Picture 12" descr=" Una imagen que contiene un reloj con la esquina superior derecha en verde y el texto que dice 15 minutos. ">
            <a:extLst>
              <a:ext uri="{FF2B5EF4-FFF2-40B4-BE49-F238E27FC236}">
                <a16:creationId xmlns:a16="http://schemas.microsoft.com/office/drawing/2014/main" id="{E4088708-4A48-8BE4-5F6E-7282378A5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7313" y="4493997"/>
            <a:ext cx="1328175" cy="1471835"/>
          </a:xfrm>
          <a:prstGeom prst="rect">
            <a:avLst/>
          </a:prstGeom>
        </p:spPr>
      </p:pic>
    </p:spTree>
    <p:extLst>
      <p:ext uri="{BB962C8B-B14F-4D97-AF65-F5344CB8AC3E}">
        <p14:creationId xmlns:p14="http://schemas.microsoft.com/office/powerpoint/2010/main" val="6811641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A2C5-BF00-4402-AFD0-4CF2630C79DB}"/>
              </a:ext>
            </a:extLst>
          </p:cNvPr>
          <p:cNvSpPr>
            <a:spLocks noGrp="1"/>
          </p:cNvSpPr>
          <p:nvPr>
            <p:ph type="title"/>
          </p:nvPr>
        </p:nvSpPr>
        <p:spPr>
          <a:xfrm>
            <a:off x="609600" y="108412"/>
            <a:ext cx="10972800" cy="842003"/>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Uso de soluciones cloradas</a:t>
            </a:r>
          </a:p>
        </p:txBody>
      </p:sp>
      <p:sp>
        <p:nvSpPr>
          <p:cNvPr id="4" name="Text Placeholder 2">
            <a:extLst>
              <a:ext uri="{FF2B5EF4-FFF2-40B4-BE49-F238E27FC236}">
                <a16:creationId xmlns:a16="http://schemas.microsoft.com/office/drawing/2014/main" id="{1D7D7495-F169-4A89-BF11-41DEDE4E780E}"/>
              </a:ext>
            </a:extLst>
          </p:cNvPr>
          <p:cNvSpPr txBox="1">
            <a:spLocks/>
          </p:cNvSpPr>
          <p:nvPr/>
        </p:nvSpPr>
        <p:spPr bwMode="auto">
          <a:xfrm>
            <a:off x="580465" y="933866"/>
            <a:ext cx="6272027" cy="467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lumMod val="60000"/>
                  <a:lumOff val="40000"/>
                </a:schemeClr>
              </a:buClr>
              <a:buFont typeface="Arial" panose="020B0604020202020204" pitchFamily="34" charset="0"/>
              <a:buChar char="•"/>
            </a:pPr>
            <a:r>
              <a:rPr lang="es-ES" sz="2400" dirty="0">
                <a:solidFill>
                  <a:srgbClr val="000000"/>
                </a:solidFill>
              </a:rPr>
              <a:t>Usar solución de cloro para la limpieza ambiental en áreas de aislamiento para casos de EVM.</a:t>
            </a:r>
          </a:p>
          <a:p>
            <a:pPr lvl="1">
              <a:buClr>
                <a:schemeClr val="accent2">
                  <a:lumMod val="60000"/>
                  <a:lumOff val="40000"/>
                </a:schemeClr>
              </a:buClr>
              <a:buFont typeface="Wingdings" panose="05000000000000000000" pitchFamily="2" charset="2"/>
              <a:buChar char="§"/>
            </a:pPr>
            <a:r>
              <a:rPr lang="es-ES" sz="2400" b="1" dirty="0">
                <a:solidFill>
                  <a:srgbClr val="000000"/>
                </a:solidFill>
              </a:rPr>
              <a:t>0.05 % </a:t>
            </a:r>
            <a:r>
              <a:rPr lang="es-ES" sz="2400" dirty="0">
                <a:solidFill>
                  <a:srgbClr val="000000"/>
                </a:solidFill>
              </a:rPr>
              <a:t>para superficies blandas y artículos porosos (sábanas, batas de tela).</a:t>
            </a:r>
          </a:p>
          <a:p>
            <a:pPr lvl="2">
              <a:buClr>
                <a:srgbClr val="000000"/>
              </a:buClr>
              <a:buFont typeface="Wingdings" panose="05000000000000000000" pitchFamily="2" charset="2"/>
              <a:buChar char="§"/>
            </a:pPr>
            <a:r>
              <a:rPr lang="es-ES" sz="2400" dirty="0">
                <a:solidFill>
                  <a:srgbClr val="000000"/>
                </a:solidFill>
              </a:rPr>
              <a:t>Remojar por 30 minutos.</a:t>
            </a:r>
          </a:p>
          <a:p>
            <a:pPr lvl="1">
              <a:buClr>
                <a:schemeClr val="accent2">
                  <a:lumMod val="60000"/>
                  <a:lumOff val="40000"/>
                </a:schemeClr>
              </a:buClr>
              <a:buFont typeface="Wingdings" panose="05000000000000000000" pitchFamily="2" charset="2"/>
              <a:buChar char="§"/>
            </a:pPr>
            <a:r>
              <a:rPr lang="es-ES" sz="2400" b="1" dirty="0">
                <a:solidFill>
                  <a:srgbClr val="000000"/>
                </a:solidFill>
              </a:rPr>
              <a:t>0.5 %* </a:t>
            </a:r>
            <a:r>
              <a:rPr lang="es-ES" sz="2400" dirty="0">
                <a:solidFill>
                  <a:srgbClr val="000000"/>
                </a:solidFill>
              </a:rPr>
              <a:t>para superficies duras y no porosas (pisos, mesones, barandas de cama).</a:t>
            </a:r>
          </a:p>
          <a:p>
            <a:pPr marL="1257300" lvl="2" indent="-342900">
              <a:buFont typeface="Wingdings" panose="05000000000000000000" pitchFamily="2" charset="2"/>
              <a:buChar char="§"/>
            </a:pPr>
            <a:r>
              <a:rPr lang="es-ES" sz="2400" dirty="0">
                <a:solidFill>
                  <a:srgbClr val="000000"/>
                </a:solidFill>
                <a:latin typeface="Calibri"/>
                <a:cs typeface="Calibri"/>
              </a:rPr>
              <a:t>Asegurarse de que la superficie se mantenga mojada por 15 minutos.</a:t>
            </a:r>
          </a:p>
          <a:p>
            <a:pPr>
              <a:buClr>
                <a:schemeClr val="accent2">
                  <a:lumMod val="60000"/>
                  <a:lumOff val="40000"/>
                </a:schemeClr>
              </a:buClr>
              <a:buFont typeface="Arial" panose="020B0604020202020204" pitchFamily="34" charset="0"/>
              <a:buChar char="•"/>
            </a:pPr>
            <a:r>
              <a:rPr lang="es-ES" sz="2400" dirty="0">
                <a:solidFill>
                  <a:srgbClr val="000000"/>
                </a:solidFill>
              </a:rPr>
              <a:t>NO rociar cloro.</a:t>
            </a:r>
          </a:p>
          <a:p>
            <a:pPr lvl="1">
              <a:buClr>
                <a:schemeClr val="accent2">
                  <a:lumMod val="40000"/>
                  <a:lumOff val="60000"/>
                </a:schemeClr>
              </a:buClr>
              <a:buFont typeface="Wingdings" panose="05000000000000000000" pitchFamily="2" charset="2"/>
              <a:buChar char="§"/>
            </a:pPr>
            <a:r>
              <a:rPr lang="es-ES" sz="2400" b="1" dirty="0">
                <a:solidFill>
                  <a:schemeClr val="accent5">
                    <a:lumMod val="75000"/>
                  </a:schemeClr>
                </a:solidFill>
              </a:rPr>
              <a:t>Nunca rociar a las personas.</a:t>
            </a:r>
          </a:p>
          <a:p>
            <a:pPr lvl="1">
              <a:buClr>
                <a:schemeClr val="accent2">
                  <a:lumMod val="40000"/>
                  <a:lumOff val="60000"/>
                </a:schemeClr>
              </a:buClr>
              <a:buFont typeface="Wingdings" panose="05000000000000000000" pitchFamily="2" charset="2"/>
              <a:buChar char="§"/>
            </a:pPr>
            <a:r>
              <a:rPr lang="es-ES" sz="2400" dirty="0">
                <a:solidFill>
                  <a:srgbClr val="000000"/>
                </a:solidFill>
              </a:rPr>
              <a:t>Para las superficies, es preferible pasar un paño.</a:t>
            </a:r>
          </a:p>
          <a:p>
            <a:endParaRPr lang="en-US" dirty="0">
              <a:solidFill>
                <a:schemeClr val="tx1"/>
              </a:solidFill>
            </a:endParaRPr>
          </a:p>
        </p:txBody>
      </p:sp>
      <p:grpSp>
        <p:nvGrpSpPr>
          <p:cNvPr id="3" name="Group 2" descr="Persona usando EPP completo y rociando los pies descalzos y las piernas de otra persona con cloro. Un grupo de personas está parado cerca viendo esto. Hay un círculo tachando la imagen, lo que significa que esto no se debe hacer.">
            <a:extLst>
              <a:ext uri="{FF2B5EF4-FFF2-40B4-BE49-F238E27FC236}">
                <a16:creationId xmlns:a16="http://schemas.microsoft.com/office/drawing/2014/main" id="{45319C82-FE7D-D139-FEF3-1D21D9FF7EBD}"/>
              </a:ext>
            </a:extLst>
          </p:cNvPr>
          <p:cNvGrpSpPr/>
          <p:nvPr/>
        </p:nvGrpSpPr>
        <p:grpSpPr>
          <a:xfrm>
            <a:off x="6613705" y="616840"/>
            <a:ext cx="5152399" cy="4991352"/>
            <a:chOff x="6934728" y="1777580"/>
            <a:chExt cx="4776009" cy="4410926"/>
          </a:xfrm>
        </p:grpSpPr>
        <p:grpSp>
          <p:nvGrpSpPr>
            <p:cNvPr id="6" name="Group 5">
              <a:extLst>
                <a:ext uri="{FF2B5EF4-FFF2-40B4-BE49-F238E27FC236}">
                  <a16:creationId xmlns:a16="http://schemas.microsoft.com/office/drawing/2014/main" id="{5E2E733F-A32D-4DF4-986E-960BB970F1D0}"/>
                </a:ext>
              </a:extLst>
            </p:cNvPr>
            <p:cNvGrpSpPr/>
            <p:nvPr/>
          </p:nvGrpSpPr>
          <p:grpSpPr>
            <a:xfrm>
              <a:off x="7144809" y="2825491"/>
              <a:ext cx="4565928" cy="3003069"/>
              <a:chOff x="96878" y="3611892"/>
              <a:chExt cx="4553072" cy="3047505"/>
            </a:xfrm>
          </p:grpSpPr>
          <p:pic>
            <p:nvPicPr>
              <p:cNvPr id="7" name="Picture 6">
                <a:extLst>
                  <a:ext uri="{FF2B5EF4-FFF2-40B4-BE49-F238E27FC236}">
                    <a16:creationId xmlns:a16="http://schemas.microsoft.com/office/drawing/2014/main" id="{61708DB8-ECB2-4A59-992C-80D878DB36E0}"/>
                  </a:ext>
                </a:extLst>
              </p:cNvPr>
              <p:cNvPicPr>
                <a:picLocks noChangeAspect="1"/>
              </p:cNvPicPr>
              <p:nvPr/>
            </p:nvPicPr>
            <p:blipFill>
              <a:blip r:embed="rId3"/>
              <a:stretch>
                <a:fillRect/>
              </a:stretch>
            </p:blipFill>
            <p:spPr>
              <a:xfrm>
                <a:off x="166701" y="3611892"/>
                <a:ext cx="4468376" cy="2600241"/>
              </a:xfrm>
              <a:prstGeom prst="rect">
                <a:avLst/>
              </a:prstGeom>
            </p:spPr>
          </p:pic>
          <p:sp>
            <p:nvSpPr>
              <p:cNvPr id="8" name="TextBox 7" descr="https://www.mercycorps.org/blog/ebola-outbreaks-africa-guide/chapter-3 ">
                <a:extLst>
                  <a:ext uri="{FF2B5EF4-FFF2-40B4-BE49-F238E27FC236}">
                    <a16:creationId xmlns:a16="http://schemas.microsoft.com/office/drawing/2014/main" id="{0394B140-6EB5-4955-B42E-2C18DC70CEE8}"/>
                  </a:ext>
                </a:extLst>
              </p:cNvPr>
              <p:cNvSpPr txBox="1"/>
              <p:nvPr/>
            </p:nvSpPr>
            <p:spPr>
              <a:xfrm>
                <a:off x="96878" y="6212133"/>
                <a:ext cx="4553072" cy="447264"/>
              </a:xfrm>
              <a:prstGeom prst="rect">
                <a:avLst/>
              </a:prstGeom>
              <a:noFill/>
            </p:spPr>
            <p:txBody>
              <a:bodyPr wrap="square">
                <a:spAutoFit/>
              </a:bodyPr>
              <a:lstStyle/>
              <a:p>
                <a:r>
                  <a:rPr lang="es-ES" sz="1100">
                    <a:solidFill>
                      <a:srgbClr val="000000"/>
                    </a:solidFill>
                    <a:latin typeface="Calibri" panose="020F0502020204030204" pitchFamily="34" charset="0"/>
                    <a:cs typeface="Calibri" panose="020F0502020204030204" pitchFamily="34" charset="0"/>
                  </a:rPr>
                  <a:t>https://www.mercycorps.org/blog/ebola-outbreaks-africa-guide/chapter-3</a:t>
                </a:r>
              </a:p>
            </p:txBody>
          </p:sp>
        </p:grpSp>
        <p:pic>
          <p:nvPicPr>
            <p:cNvPr id="10" name="Graphic 9" descr="Signo de prohibición">
              <a:extLst>
                <a:ext uri="{FF2B5EF4-FFF2-40B4-BE49-F238E27FC236}">
                  <a16:creationId xmlns:a16="http://schemas.microsoft.com/office/drawing/2014/main" id="{AB789636-9D9E-42E8-BA81-579174796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4728" y="1777580"/>
              <a:ext cx="4410926" cy="4410926"/>
            </a:xfrm>
            <a:prstGeom prst="rect">
              <a:avLst/>
            </a:prstGeom>
          </p:spPr>
        </p:pic>
      </p:grpSp>
      <p:sp>
        <p:nvSpPr>
          <p:cNvPr id="5" name="TextBox 4">
            <a:extLst>
              <a:ext uri="{FF2B5EF4-FFF2-40B4-BE49-F238E27FC236}">
                <a16:creationId xmlns:a16="http://schemas.microsoft.com/office/drawing/2014/main" id="{ABC778C0-4766-CE3D-90B0-125C0DC63DC3}"/>
              </a:ext>
            </a:extLst>
          </p:cNvPr>
          <p:cNvSpPr txBox="1"/>
          <p:nvPr/>
        </p:nvSpPr>
        <p:spPr>
          <a:xfrm>
            <a:off x="6718554" y="5932266"/>
            <a:ext cx="5722828" cy="646331"/>
          </a:xfrm>
          <a:prstGeom prst="rect">
            <a:avLst/>
          </a:prstGeom>
          <a:noFill/>
        </p:spPr>
        <p:txBody>
          <a:bodyPr wrap="square" lIns="91440" tIns="45720" rIns="91440" bIns="45720" rtlCol="0" anchor="t">
            <a:spAutoFit/>
          </a:bodyPr>
          <a:lstStyle/>
          <a:p>
            <a:r>
              <a:rPr lang="es-ES">
                <a:solidFill>
                  <a:srgbClr val="000000"/>
                </a:solidFill>
                <a:latin typeface="Calibri"/>
                <a:cs typeface="Calibri"/>
              </a:rPr>
              <a:t>* Alternativas: alcohol al 70-90 % (etílico, isopropílico), peróxido de hidrógeno mejorado ≥ 0.5 %. </a:t>
            </a:r>
          </a:p>
        </p:txBody>
      </p:sp>
    </p:spTree>
    <p:extLst>
      <p:ext uri="{BB962C8B-B14F-4D97-AF65-F5344CB8AC3E}">
        <p14:creationId xmlns:p14="http://schemas.microsoft.com/office/powerpoint/2010/main" val="18471018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0E31A-9523-4954-ABF8-50C87D703059}"/>
              </a:ext>
            </a:extLst>
          </p:cNvPr>
          <p:cNvSpPr>
            <a:spLocks noGrp="1"/>
          </p:cNvSpPr>
          <p:nvPr>
            <p:ph type="body" sz="quarter" idx="10"/>
          </p:nvPr>
        </p:nvSpPr>
        <p:spPr>
          <a:xfrm>
            <a:off x="609600" y="478648"/>
            <a:ext cx="6859058" cy="4176467"/>
          </a:xfrm>
        </p:spPr>
        <p:txBody>
          <a:bodyPr/>
          <a:lstStyle/>
          <a:p>
            <a:pPr lvl="1"/>
            <a:endParaRPr lang="en-US" dirty="0">
              <a:solidFill>
                <a:schemeClr val="tx1"/>
              </a:solidFill>
              <a:sym typeface="Wingdings" panose="05000000000000000000" pitchFamily="2" charset="2"/>
            </a:endParaRPr>
          </a:p>
          <a:p>
            <a:pPr marL="456565" indent="-456565"/>
            <a:r>
              <a:rPr lang="es-ES" sz="2650" dirty="0">
                <a:solidFill>
                  <a:srgbClr val="000000"/>
                </a:solidFill>
                <a:latin typeface="Calibri"/>
                <a:cs typeface="Calibri"/>
                <a:sym typeface="Wingdings" panose="05000000000000000000" pitchFamily="2" charset="2"/>
              </a:rPr>
              <a:t>Efectos adversos en la salud</a:t>
            </a:r>
          </a:p>
          <a:p>
            <a:pPr marL="1066800" lvl="1" indent="-457200">
              <a:buFont typeface="Wingdings" panose="05000000000000000000" pitchFamily="2" charset="2"/>
              <a:buChar char="§"/>
            </a:pPr>
            <a:r>
              <a:rPr lang="es-ES" sz="2650" dirty="0">
                <a:solidFill>
                  <a:srgbClr val="000000"/>
                </a:solidFill>
                <a:latin typeface="Calibri"/>
                <a:cs typeface="Calibri"/>
                <a:sym typeface="Wingdings" panose="05000000000000000000" pitchFamily="2" charset="2"/>
              </a:rPr>
              <a:t>Problemas respiratorios</a:t>
            </a:r>
          </a:p>
          <a:p>
            <a:pPr marL="1066800" lvl="1" indent="-457200">
              <a:buFont typeface="Wingdings" panose="05000000000000000000" pitchFamily="2" charset="2"/>
              <a:buChar char="§"/>
            </a:pPr>
            <a:r>
              <a:rPr lang="es-ES" sz="2650" dirty="0">
                <a:solidFill>
                  <a:srgbClr val="000000"/>
                </a:solidFill>
                <a:latin typeface="Calibri"/>
                <a:cs typeface="Calibri"/>
                <a:sym typeface="Wingdings" panose="05000000000000000000" pitchFamily="2" charset="2"/>
              </a:rPr>
              <a:t>Quemaduras</a:t>
            </a:r>
          </a:p>
          <a:p>
            <a:pPr lvl="1"/>
            <a:endParaRPr lang="en-US" sz="2650" dirty="0">
              <a:solidFill>
                <a:srgbClr val="000000"/>
              </a:solidFill>
              <a:sym typeface="Wingdings" panose="05000000000000000000" pitchFamily="2" charset="2"/>
            </a:endParaRPr>
          </a:p>
          <a:p>
            <a:pPr marL="456565" indent="-456565"/>
            <a:r>
              <a:rPr lang="es-ES" sz="2650" dirty="0">
                <a:solidFill>
                  <a:srgbClr val="000000"/>
                </a:solidFill>
                <a:latin typeface="Calibri"/>
                <a:cs typeface="Calibri"/>
                <a:sym typeface="Wingdings" panose="05000000000000000000" pitchFamily="2" charset="2"/>
              </a:rPr>
              <a:t>Potencialmente explosivo cuando se mezcla</a:t>
            </a:r>
          </a:p>
          <a:p>
            <a:pPr marL="1066800" lvl="1" indent="-457200">
              <a:buFont typeface="Wingdings" panose="05000000000000000000" pitchFamily="2" charset="2"/>
              <a:buChar char="§"/>
            </a:pPr>
            <a:r>
              <a:rPr lang="es-ES" sz="2650" dirty="0">
                <a:solidFill>
                  <a:srgbClr val="000000"/>
                </a:solidFill>
                <a:latin typeface="Calibri"/>
                <a:cs typeface="Calibri"/>
                <a:sym typeface="Wingdings" panose="05000000000000000000" pitchFamily="2" charset="2"/>
              </a:rPr>
              <a:t>Hipoclorito de calcio + </a:t>
            </a:r>
            <a:r>
              <a:rPr lang="es-ES" sz="2650" dirty="0" err="1">
                <a:solidFill>
                  <a:srgbClr val="000000"/>
                </a:solidFill>
                <a:latin typeface="Calibri"/>
                <a:cs typeface="Calibri"/>
                <a:sym typeface="Wingdings" panose="05000000000000000000" pitchFamily="2" charset="2"/>
              </a:rPr>
              <a:t>dicloroisocianurato</a:t>
            </a:r>
            <a:r>
              <a:rPr lang="es-ES" sz="2650" dirty="0">
                <a:solidFill>
                  <a:srgbClr val="000000"/>
                </a:solidFill>
                <a:latin typeface="Calibri"/>
                <a:cs typeface="Calibri"/>
                <a:sym typeface="Wingdings" panose="05000000000000000000" pitchFamily="2" charset="2"/>
              </a:rPr>
              <a:t> de sodio = posibilidad de explosión</a:t>
            </a:r>
          </a:p>
          <a:p>
            <a:pPr marL="456565" indent="-456565"/>
            <a:r>
              <a:rPr lang="es-ES" sz="2650" dirty="0">
                <a:solidFill>
                  <a:srgbClr val="000000"/>
                </a:solidFill>
                <a:latin typeface="Calibri"/>
                <a:cs typeface="Calibri"/>
              </a:rPr>
              <a:t>Posibilidad de crear gases tóxicos cuando se mezcla con amoníaco u otros productos de limpieza</a:t>
            </a:r>
          </a:p>
          <a:p>
            <a:pPr marL="1066800" lvl="1" indent="-457200">
              <a:buFont typeface="Wingdings" panose="05000000000000000000" pitchFamily="2" charset="2"/>
              <a:buChar char="§"/>
            </a:pPr>
            <a:r>
              <a:rPr lang="es-ES" sz="2650" dirty="0">
                <a:solidFill>
                  <a:srgbClr val="000000"/>
                </a:solidFill>
                <a:latin typeface="Calibri"/>
                <a:cs typeface="Calibri"/>
              </a:rPr>
              <a:t>Irritación de los ojos, la nariz y la garganta, y otras reacciones graves</a:t>
            </a:r>
          </a:p>
          <a:p>
            <a:pPr marL="0" indent="0">
              <a:buNone/>
            </a:pPr>
            <a:endParaRPr lang="en-US" dirty="0">
              <a:cs typeface="Calibri" panose="020F0502020204030204" pitchFamily="34" charset="0"/>
            </a:endParaRPr>
          </a:p>
          <a:p>
            <a:endParaRPr lang="en-US" dirty="0">
              <a:cs typeface="Calibri" panose="020F0502020204030204" pitchFamily="34" charset="0"/>
            </a:endParaRPr>
          </a:p>
          <a:p>
            <a:endParaRPr lang="en-US" dirty="0">
              <a:cs typeface="Calibri" panose="020F0502020204030204" pitchFamily="34" charset="0"/>
            </a:endParaRPr>
          </a:p>
        </p:txBody>
      </p:sp>
      <p:sp>
        <p:nvSpPr>
          <p:cNvPr id="2" name="Title 1">
            <a:extLst>
              <a:ext uri="{FF2B5EF4-FFF2-40B4-BE49-F238E27FC236}">
                <a16:creationId xmlns:a16="http://schemas.microsoft.com/office/drawing/2014/main" id="{50B98C7F-78E8-4C50-A311-39BEA0764B30}"/>
              </a:ext>
            </a:extLst>
          </p:cNvPr>
          <p:cNvSpPr>
            <a:spLocks noGrp="1"/>
          </p:cNvSpPr>
          <p:nvPr>
            <p:ph type="title"/>
          </p:nvPr>
        </p:nvSpPr>
        <p:spPr>
          <a:xfrm>
            <a:off x="609600" y="82997"/>
            <a:ext cx="10972800" cy="791302"/>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Cloro: una advertencia</a:t>
            </a:r>
          </a:p>
        </p:txBody>
      </p:sp>
      <p:pic>
        <p:nvPicPr>
          <p:cNvPr id="5" name="Picture 4" descr="Una imagen enfocada en los brazos de una persona que tienen quemaduras.">
            <a:extLst>
              <a:ext uri="{FF2B5EF4-FFF2-40B4-BE49-F238E27FC236}">
                <a16:creationId xmlns:a16="http://schemas.microsoft.com/office/drawing/2014/main" id="{72FF3924-CBC7-4BA3-9D87-01F24B14A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056" y="1058925"/>
            <a:ext cx="2944468" cy="3925957"/>
          </a:xfrm>
          <a:prstGeom prst="rect">
            <a:avLst/>
          </a:prstGeom>
        </p:spPr>
      </p:pic>
      <p:sp>
        <p:nvSpPr>
          <p:cNvPr id="8" name="TextBox 7">
            <a:extLst>
              <a:ext uri="{FF2B5EF4-FFF2-40B4-BE49-F238E27FC236}">
                <a16:creationId xmlns:a16="http://schemas.microsoft.com/office/drawing/2014/main" id="{E3770C0D-E959-4B17-A024-E9F11C22E30B}"/>
              </a:ext>
            </a:extLst>
          </p:cNvPr>
          <p:cNvSpPr txBox="1"/>
          <p:nvPr/>
        </p:nvSpPr>
        <p:spPr>
          <a:xfrm>
            <a:off x="7647477" y="5067189"/>
            <a:ext cx="4351867" cy="1554480"/>
          </a:xfrm>
          <a:prstGeom prst="rect">
            <a:avLst/>
          </a:prstGeom>
          <a:noFill/>
          <a:ln>
            <a:solidFill>
              <a:schemeClr val="accent1"/>
            </a:solidFill>
          </a:ln>
        </p:spPr>
        <p:txBody>
          <a:bodyPr wrap="square">
            <a:spAutoFit/>
          </a:bodyPr>
          <a:lstStyle/>
          <a:p>
            <a:r>
              <a:rPr lang="es-ES" dirty="0">
                <a:solidFill>
                  <a:srgbClr val="000000"/>
                </a:solidFill>
                <a:latin typeface="Calibri" panose="020F0502020204030204" pitchFamily="34" charset="0"/>
                <a:cs typeface="Calibri" panose="020F0502020204030204" pitchFamily="34" charset="0"/>
              </a:rPr>
              <a:t>Quemadura de cloro por sumergir las manos con los guantes puestos en un balde; concentración desconocida en el balde (Sierra Leona, 2014, brote de la enfermedad por el virus del Ébola)</a:t>
            </a:r>
          </a:p>
        </p:txBody>
      </p:sp>
    </p:spTree>
    <p:extLst>
      <p:ext uri="{BB962C8B-B14F-4D97-AF65-F5344CB8AC3E}">
        <p14:creationId xmlns:p14="http://schemas.microsoft.com/office/powerpoint/2010/main" val="18138861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609601" y="4492498"/>
            <a:ext cx="11059884" cy="1162051"/>
          </a:xfrm>
        </p:spPr>
        <p:txBody>
          <a:bodyPr/>
          <a:lstStyle/>
          <a:p>
            <a:r>
              <a:rPr lang="es-ES" sz="4800">
                <a:latin typeface="Calibri Light" panose="020F0302020204030204" pitchFamily="34" charset="0"/>
                <a:cs typeface="Calibri Light" panose="020F0302020204030204" pitchFamily="34" charset="0"/>
              </a:rPr>
              <a:t>Manejo de desechos</a:t>
            </a:r>
          </a:p>
        </p:txBody>
      </p:sp>
      <p:sp>
        <p:nvSpPr>
          <p:cNvPr id="3" name="Text Placeholder 2">
            <a:extLst>
              <a:ext uri="{FF2B5EF4-FFF2-40B4-BE49-F238E27FC236}">
                <a16:creationId xmlns:a16="http://schemas.microsoft.com/office/drawing/2014/main" id="{D0F80916-3DC1-4205-97F4-8AAE2931F6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32447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350520" y="113274"/>
            <a:ext cx="10972800" cy="1143000"/>
          </a:xfrm>
        </p:spPr>
        <p:txBody>
          <a:bodyPr/>
          <a:lstStyle/>
          <a:p>
            <a:r>
              <a:rPr lang="es-ES">
                <a:solidFill>
                  <a:schemeClr val="accent5">
                    <a:lumMod val="75000"/>
                  </a:schemeClr>
                </a:solidFill>
                <a:latin typeface="Calibri Light" panose="020F0302020204030204" pitchFamily="34" charset="0"/>
                <a:cs typeface="Calibri Light" panose="020F0302020204030204" pitchFamily="34" charset="0"/>
              </a:rPr>
              <a:t>El manejo de desechos incluye:</a:t>
            </a:r>
          </a:p>
        </p:txBody>
      </p:sp>
      <p:sp>
        <p:nvSpPr>
          <p:cNvPr id="3" name="TextBox 2">
            <a:extLst>
              <a:ext uri="{FF2B5EF4-FFF2-40B4-BE49-F238E27FC236}">
                <a16:creationId xmlns:a16="http://schemas.microsoft.com/office/drawing/2014/main" id="{AEFA612C-2871-48E8-91B7-FBB2BC04A6FA}"/>
              </a:ext>
            </a:extLst>
          </p:cNvPr>
          <p:cNvSpPr txBox="1"/>
          <p:nvPr/>
        </p:nvSpPr>
        <p:spPr>
          <a:xfrm>
            <a:off x="792480" y="1625600"/>
            <a:ext cx="10088880" cy="4785926"/>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Clasificar/separar desechos</a:t>
            </a:r>
          </a:p>
          <a:p>
            <a:pPr marL="457200" indent="-457200">
              <a:spcBef>
                <a:spcPts val="600"/>
              </a:spcBef>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Recolectar desechos</a:t>
            </a:r>
          </a:p>
          <a:p>
            <a:pPr marL="457200" indent="-457200">
              <a:spcBef>
                <a:spcPts val="600"/>
              </a:spcBef>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Transportar desechos</a:t>
            </a:r>
          </a:p>
          <a:p>
            <a:pPr marL="457200" indent="-457200">
              <a:spcBef>
                <a:spcPts val="600"/>
              </a:spcBef>
              <a:buFont typeface="Arial" panose="020B0604020202020204" pitchFamily="34" charset="0"/>
              <a:buChar char="•"/>
            </a:pPr>
            <a:endParaRPr lang="en-US" sz="3200" dirty="0">
              <a:latin typeface="Calibri"/>
              <a:cs typeface="Calibri"/>
            </a:endParaRPr>
          </a:p>
          <a:p>
            <a:pPr algn="ctr">
              <a:spcBef>
                <a:spcPts val="600"/>
              </a:spcBef>
            </a:pPr>
            <a:r>
              <a:rPr lang="es-ES" sz="3600" dirty="0">
                <a:solidFill>
                  <a:srgbClr val="000000"/>
                </a:solidFill>
                <a:latin typeface="Calibri"/>
                <a:ea typeface="ＭＳ Ｐゴシック"/>
                <a:cs typeface="Calibri"/>
              </a:rPr>
              <a:t>El manejo seguro de los desechos producidos durante la atención de pacientes es la </a:t>
            </a:r>
            <a:r>
              <a:rPr lang="es-ES" sz="3600" b="1" dirty="0">
                <a:solidFill>
                  <a:schemeClr val="accent5">
                    <a:lumMod val="75000"/>
                  </a:schemeClr>
                </a:solidFill>
                <a:latin typeface="Calibri"/>
                <a:ea typeface="ＭＳ Ｐゴシック"/>
                <a:cs typeface="Calibri"/>
              </a:rPr>
              <a:t>responsabilidad de todo el personal.</a:t>
            </a:r>
          </a:p>
          <a:p>
            <a:pPr>
              <a:spcBef>
                <a:spcPts val="600"/>
              </a:spcBef>
            </a:pPr>
            <a:endParaRPr lang="en-US" sz="3200" dirty="0">
              <a:solidFill>
                <a:schemeClr val="tx1"/>
              </a:solidFill>
              <a:latin typeface="Calibri"/>
              <a:cs typeface="Calibri"/>
            </a:endParaRPr>
          </a:p>
          <a:p>
            <a:endParaRPr lang="en-US" dirty="0"/>
          </a:p>
        </p:txBody>
      </p:sp>
      <p:sp>
        <p:nvSpPr>
          <p:cNvPr id="7" name="TextBox 6">
            <a:extLst>
              <a:ext uri="{FF2B5EF4-FFF2-40B4-BE49-F238E27FC236}">
                <a16:creationId xmlns:a16="http://schemas.microsoft.com/office/drawing/2014/main" id="{CCADF4B1-EC6D-4778-94C6-B2A2C245D101}"/>
              </a:ext>
            </a:extLst>
          </p:cNvPr>
          <p:cNvSpPr txBox="1"/>
          <p:nvPr/>
        </p:nvSpPr>
        <p:spPr>
          <a:xfrm>
            <a:off x="5913120" y="1559560"/>
            <a:ext cx="5486400" cy="1631216"/>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Almacenar desechos</a:t>
            </a:r>
          </a:p>
          <a:p>
            <a:pPr marL="457200" indent="-457200">
              <a:spcBef>
                <a:spcPts val="600"/>
              </a:spcBef>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Tratar desechos</a:t>
            </a:r>
          </a:p>
          <a:p>
            <a:pPr marL="457200" indent="-457200">
              <a:spcBef>
                <a:spcPts val="600"/>
              </a:spcBef>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Eliminar desechos</a:t>
            </a: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2E31-8CDF-4D67-AD4E-D5455B57CD16}"/>
              </a:ext>
            </a:extLst>
          </p:cNvPr>
          <p:cNvSpPr>
            <a:spLocks noGrp="1"/>
          </p:cNvSpPr>
          <p:nvPr>
            <p:ph type="title"/>
          </p:nvPr>
        </p:nvSpPr>
        <p:spPr>
          <a:xfrm>
            <a:off x="313764" y="0"/>
            <a:ext cx="10972800" cy="1143000"/>
          </a:xfrm>
        </p:spPr>
        <p:txBody>
          <a:bodyPr/>
          <a:lstStyle/>
          <a:p>
            <a:pPr>
              <a:lnSpc>
                <a:spcPct val="100000"/>
              </a:lnSpc>
            </a:pPr>
            <a:r>
              <a:rPr lang="es-ES" sz="4000">
                <a:solidFill>
                  <a:schemeClr val="accent5">
                    <a:lumMod val="75000"/>
                  </a:schemeClr>
                </a:solidFill>
                <a:latin typeface="Calibri Light" panose="020F0302020204030204" pitchFamily="34" charset="0"/>
                <a:cs typeface="Calibri Light" panose="020F0302020204030204" pitchFamily="34" charset="0"/>
              </a:rPr>
              <a:t>¿Por qué es importante el manejo de desechos?</a:t>
            </a:r>
          </a:p>
        </p:txBody>
      </p:sp>
      <p:sp>
        <p:nvSpPr>
          <p:cNvPr id="3" name="Text Placeholder 2">
            <a:extLst>
              <a:ext uri="{FF2B5EF4-FFF2-40B4-BE49-F238E27FC236}">
                <a16:creationId xmlns:a16="http://schemas.microsoft.com/office/drawing/2014/main" id="{752E17AF-C938-4FC0-9732-E093A38A70E5}"/>
              </a:ext>
            </a:extLst>
          </p:cNvPr>
          <p:cNvSpPr>
            <a:spLocks noGrp="1"/>
          </p:cNvSpPr>
          <p:nvPr>
            <p:ph type="body" sz="quarter" idx="10"/>
          </p:nvPr>
        </p:nvSpPr>
        <p:spPr>
          <a:xfrm>
            <a:off x="586398" y="1626164"/>
            <a:ext cx="10972800" cy="4176467"/>
          </a:xfrm>
        </p:spPr>
        <p:txBody>
          <a:bodyPr/>
          <a:lstStyle/>
          <a:p>
            <a:pPr>
              <a:lnSpc>
                <a:spcPct val="100000"/>
              </a:lnSpc>
            </a:pPr>
            <a:r>
              <a:rPr lang="es-ES" sz="3200" dirty="0">
                <a:solidFill>
                  <a:srgbClr val="000000"/>
                </a:solidFill>
                <a:latin typeface="Calibri"/>
                <a:ea typeface="ＭＳ Ｐゴシック"/>
                <a:cs typeface="Calibri"/>
              </a:rPr>
              <a:t>Los centros de atención médica son </a:t>
            </a:r>
            <a:r>
              <a:rPr lang="es-ES" sz="3200" b="1" dirty="0">
                <a:solidFill>
                  <a:srgbClr val="0039A6"/>
                </a:solidFill>
                <a:latin typeface="Calibri"/>
                <a:ea typeface="ＭＳ Ｐゴシック"/>
                <a:cs typeface="Calibri"/>
              </a:rPr>
              <a:t>responsables del manejo de desechos. </a:t>
            </a:r>
          </a:p>
          <a:p>
            <a:pPr>
              <a:lnSpc>
                <a:spcPct val="100000"/>
              </a:lnSpc>
            </a:pPr>
            <a:r>
              <a:rPr lang="es-ES" sz="3200" dirty="0">
                <a:solidFill>
                  <a:srgbClr val="000000"/>
                </a:solidFill>
                <a:latin typeface="Calibri"/>
                <a:cs typeface="Calibri"/>
              </a:rPr>
              <a:t>El manejo inadecuado de desechos </a:t>
            </a:r>
            <a:r>
              <a:rPr lang="es-ES" sz="3200" b="1" dirty="0">
                <a:solidFill>
                  <a:srgbClr val="0039A6"/>
                </a:solidFill>
                <a:latin typeface="Calibri"/>
                <a:cs typeface="Calibri"/>
              </a:rPr>
              <a:t>presenta posibles riesgos para su salud, </a:t>
            </a:r>
            <a:r>
              <a:rPr lang="es-ES" sz="3200" dirty="0">
                <a:solidFill>
                  <a:srgbClr val="000000"/>
                </a:solidFill>
                <a:latin typeface="Calibri"/>
                <a:cs typeface="Calibri"/>
              </a:rPr>
              <a:t>la</a:t>
            </a:r>
            <a:r>
              <a:rPr lang="es-ES" sz="3200" b="1" dirty="0">
                <a:solidFill>
                  <a:srgbClr val="000000"/>
                </a:solidFill>
                <a:latin typeface="Calibri"/>
                <a:cs typeface="Calibri"/>
              </a:rPr>
              <a:t> </a:t>
            </a:r>
            <a:r>
              <a:rPr lang="es-ES" sz="3200" dirty="0">
                <a:solidFill>
                  <a:srgbClr val="000000"/>
                </a:solidFill>
                <a:latin typeface="Calibri"/>
                <a:cs typeface="Calibri"/>
              </a:rPr>
              <a:t>de sus pacientes y sus compañeros, así como para su comunidad.</a:t>
            </a:r>
          </a:p>
          <a:p>
            <a:pPr marL="0" indent="0">
              <a:buNone/>
            </a:pPr>
            <a:endParaRPr lang="en-US" sz="2800" dirty="0">
              <a:solidFill>
                <a:schemeClr val="accent4">
                  <a:lumMod val="50000"/>
                </a:schemeClr>
              </a:solidFill>
              <a:latin typeface="Calibri"/>
              <a:cs typeface="Calibri"/>
            </a:endParaRPr>
          </a:p>
          <a:p>
            <a:endParaRPr lang="en-US" altLang="ja-JP" dirty="0">
              <a:solidFill>
                <a:schemeClr val="accent4">
                  <a:lumMod val="50000"/>
                </a:schemeClr>
              </a:solidFill>
              <a:latin typeface="Calibri"/>
              <a:ea typeface="ＭＳ Ｐゴシック"/>
              <a:cs typeface="Calibri"/>
            </a:endParaRPr>
          </a:p>
        </p:txBody>
      </p:sp>
      <p:pic>
        <p:nvPicPr>
          <p:cNvPr id="7" name="Picture 2" descr="Imagen de viales rotos y enteros, agujas y un bisturí.">
            <a:extLst>
              <a:ext uri="{FF2B5EF4-FFF2-40B4-BE49-F238E27FC236}">
                <a16:creationId xmlns:a16="http://schemas.microsoft.com/office/drawing/2014/main" id="{ABBBE2DD-1B26-4922-B492-C0D116A7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565" y="4384142"/>
            <a:ext cx="4102443" cy="19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38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a:extLst>
              <a:ext uri="{FF2B5EF4-FFF2-40B4-BE49-F238E27FC236}">
                <a16:creationId xmlns:a16="http://schemas.microsoft.com/office/drawing/2014/main" id="{0B219ABA-4CB6-4B5B-A3E5-B699D4F51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39" y="496700"/>
            <a:ext cx="7387530" cy="6290251"/>
          </a:xfrm>
          <a:prstGeom prst="rect">
            <a:avLst/>
          </a:prstGeom>
        </p:spPr>
      </p:pic>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422954" y="130541"/>
            <a:ext cx="10972800" cy="886203"/>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a:solidFill>
                  <a:schemeClr val="accent6">
                    <a:lumMod val="90000"/>
                    <a:lumOff val="10000"/>
                  </a:schemeClr>
                </a:solidFill>
                <a:latin typeface="Calibri"/>
                <a:cs typeface="Calibri"/>
              </a:rPr>
              <a:t>Sistema de 3 recipientes </a:t>
            </a:r>
          </a:p>
          <a:p>
            <a:r>
              <a:rPr lang="es-ES">
                <a:solidFill>
                  <a:srgbClr val="000000"/>
                </a:solidFill>
                <a:latin typeface="Calibri"/>
                <a:cs typeface="Calibri"/>
              </a:rPr>
              <a:t>(más común)</a:t>
            </a:r>
          </a:p>
        </p:txBody>
      </p:sp>
      <p:sp>
        <p:nvSpPr>
          <p:cNvPr id="6" name="TextBox 5" descr="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3346ED81-8810-41CA-8B88-E78B39E5D128}"/>
              </a:ext>
            </a:extLst>
          </p:cNvPr>
          <p:cNvSpPr txBox="1"/>
          <p:nvPr/>
        </p:nvSpPr>
        <p:spPr>
          <a:xfrm>
            <a:off x="1745972" y="5420518"/>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accent6">
                    <a:lumMod val="90000"/>
                    <a:lumOff val="10000"/>
                  </a:schemeClr>
                </a:solidFill>
                <a:latin typeface="Calibri"/>
                <a:cs typeface="Calibri"/>
              </a:rPr>
              <a:t>Otros tipos de desechos </a:t>
            </a:r>
          </a:p>
          <a:p>
            <a:r>
              <a:rPr lang="es-ES" dirty="0">
                <a:solidFill>
                  <a:srgbClr val="000000"/>
                </a:solidFill>
                <a:latin typeface="Calibri"/>
                <a:cs typeface="Calibri"/>
              </a:rPr>
              <a:t>(menos comunes)</a:t>
            </a:r>
          </a:p>
        </p:txBody>
      </p:sp>
      <p:sp>
        <p:nvSpPr>
          <p:cNvPr id="11" name="TextBox 10">
            <a:extLst>
              <a:ext uri="{FF2B5EF4-FFF2-40B4-BE49-F238E27FC236}">
                <a16:creationId xmlns:a16="http://schemas.microsoft.com/office/drawing/2014/main" id="{6F4F6BB5-65C2-44D8-9204-72B354762C4E}"/>
              </a:ext>
            </a:extLst>
          </p:cNvPr>
          <p:cNvSpPr txBox="1"/>
          <p:nvPr/>
        </p:nvSpPr>
        <p:spPr>
          <a:xfrm>
            <a:off x="8826892" y="5897572"/>
            <a:ext cx="2869809" cy="523220"/>
          </a:xfrm>
          <a:prstGeom prst="rect">
            <a:avLst/>
          </a:prstGeom>
          <a:noFill/>
        </p:spPr>
        <p:txBody>
          <a:bodyPr wrap="square">
            <a:spAutoFit/>
          </a:bodyPr>
          <a:lstStyle/>
          <a:p>
            <a:r>
              <a:rPr lang="es-ES" sz="1400" dirty="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6271650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a:extLst>
              <a:ext uri="{FF2B5EF4-FFF2-40B4-BE49-F238E27FC236}">
                <a16:creationId xmlns:a16="http://schemas.microsoft.com/office/drawing/2014/main" id="{8ADFE783-66CA-8623-B377-8C81A2593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39" y="468800"/>
            <a:ext cx="7387530" cy="6290251"/>
          </a:xfrm>
          <a:prstGeom prst="rect">
            <a:avLst/>
          </a:prstGeom>
        </p:spPr>
      </p:pic>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273424" y="74525"/>
            <a:ext cx="10972800" cy="942220"/>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a:solidFill>
                  <a:schemeClr val="accent6">
                    <a:lumMod val="90000"/>
                    <a:lumOff val="10000"/>
                  </a:schemeClr>
                </a:solidFill>
                <a:latin typeface="Calibri"/>
                <a:cs typeface="Calibri"/>
              </a:rPr>
              <a:t>Sistema de 3 recipientes </a:t>
            </a:r>
          </a:p>
          <a:p>
            <a:r>
              <a:rPr lang="es-ES">
                <a:solidFill>
                  <a:srgbClr val="000000"/>
                </a:solidFill>
                <a:latin typeface="Calibri"/>
                <a:cs typeface="Calibri"/>
              </a:rPr>
              <a:t>(más común)</a:t>
            </a:r>
          </a:p>
        </p:txBody>
      </p:sp>
      <p:sp>
        <p:nvSpPr>
          <p:cNvPr id="6" name="TextBox 5" descr="Símbolo correspondiente.">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accent6">
                    <a:lumMod val="90000"/>
                    <a:lumOff val="10000"/>
                  </a:schemeClr>
                </a:solidFill>
                <a:latin typeface="Calibri"/>
                <a:cs typeface="Calibri"/>
              </a:rPr>
              <a:t>Otros tipos de desechos </a:t>
            </a:r>
          </a:p>
          <a:p>
            <a:r>
              <a:rPr lang="es-ES" dirty="0">
                <a:solidFill>
                  <a:srgbClr val="000000"/>
                </a:solidFill>
                <a:latin typeface="Calibri"/>
                <a:cs typeface="Calibri"/>
              </a:rPr>
              <a:t>(menos comunes)</a:t>
            </a:r>
          </a:p>
        </p:txBody>
      </p:sp>
      <p:sp>
        <p:nvSpPr>
          <p:cNvPr id="7" name="Rectangle 6" descr="Caudro rojo">
            <a:extLst>
              <a:ext uri="{FF2B5EF4-FFF2-40B4-BE49-F238E27FC236}">
                <a16:creationId xmlns:a16="http://schemas.microsoft.com/office/drawing/2014/main" id="{7C7AB06F-0494-4EC9-95E3-3940CB034422}"/>
              </a:ext>
            </a:extLst>
          </p:cNvPr>
          <p:cNvSpPr/>
          <p:nvPr/>
        </p:nvSpPr>
        <p:spPr>
          <a:xfrm>
            <a:off x="4157734" y="11911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8674492" y="574686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20881352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
            <a:extLst>
              <a:ext uri="{FF2B5EF4-FFF2-40B4-BE49-F238E27FC236}">
                <a16:creationId xmlns:a16="http://schemas.microsoft.com/office/drawing/2014/main" id="{F3697D51-0CE2-4FB6-9FA7-C2BD2126A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00" y="437208"/>
            <a:ext cx="7387530" cy="6290251"/>
          </a:xfrm>
          <a:prstGeom prst="rect">
            <a:avLst/>
          </a:prstGeom>
        </p:spPr>
      </p:pic>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206188" y="130541"/>
            <a:ext cx="10972800" cy="886203"/>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a:solidFill>
                  <a:schemeClr val="accent6">
                    <a:lumMod val="90000"/>
                    <a:lumOff val="10000"/>
                  </a:schemeClr>
                </a:solidFill>
                <a:latin typeface="Calibri"/>
                <a:cs typeface="Calibri"/>
              </a:rPr>
              <a:t>Sistema de 3 recipientes </a:t>
            </a:r>
          </a:p>
          <a:p>
            <a:r>
              <a:rPr lang="es-ES">
                <a:solidFill>
                  <a:srgbClr val="000000"/>
                </a:solidFill>
                <a:latin typeface="Calibri"/>
                <a:cs typeface="Calibri"/>
              </a:rPr>
              <a:t>(más común)</a:t>
            </a:r>
          </a:p>
        </p:txBody>
      </p:sp>
      <p:sp>
        <p:nvSpPr>
          <p:cNvPr id="6" name="TextBox 5" descr="Símbolo correspondiente. ">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accent6">
                    <a:lumMod val="90000"/>
                    <a:lumOff val="10000"/>
                  </a:schemeClr>
                </a:solidFill>
                <a:latin typeface="Calibri"/>
                <a:cs typeface="Calibri"/>
              </a:rPr>
              <a:t>Otros tipos de desechos </a:t>
            </a:r>
          </a:p>
          <a:p>
            <a:r>
              <a:rPr lang="es-ES" dirty="0">
                <a:solidFill>
                  <a:srgbClr val="000000"/>
                </a:solidFill>
                <a:latin typeface="Calibri"/>
                <a:cs typeface="Calibri"/>
              </a:rPr>
              <a:t>(menos comunes)</a:t>
            </a:r>
          </a:p>
        </p:txBody>
      </p:sp>
      <p:sp>
        <p:nvSpPr>
          <p:cNvPr id="13" name="Rectangle 12" descr="Caudro rojo">
            <a:extLst>
              <a:ext uri="{FF2B5EF4-FFF2-40B4-BE49-F238E27FC236}">
                <a16:creationId xmlns:a16="http://schemas.microsoft.com/office/drawing/2014/main" id="{577A857D-3B47-4EB1-86F1-397D3DF82F4C}"/>
              </a:ext>
            </a:extLst>
          </p:cNvPr>
          <p:cNvSpPr/>
          <p:nvPr/>
        </p:nvSpPr>
        <p:spPr>
          <a:xfrm>
            <a:off x="6096000" y="1178425"/>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8381221" y="574686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4170111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a:extLst>
              <a:ext uri="{FF2B5EF4-FFF2-40B4-BE49-F238E27FC236}">
                <a16:creationId xmlns:a16="http://schemas.microsoft.com/office/drawing/2014/main" id="{45965468-A774-8B18-6834-0DEFA726D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39" y="430626"/>
            <a:ext cx="7387530" cy="6290251"/>
          </a:xfrm>
          <a:prstGeom prst="rect">
            <a:avLst/>
          </a:prstGeom>
        </p:spPr>
      </p:pic>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165847" y="137123"/>
            <a:ext cx="10972800" cy="886203"/>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a:solidFill>
                  <a:schemeClr val="accent6">
                    <a:lumMod val="90000"/>
                    <a:lumOff val="10000"/>
                  </a:schemeClr>
                </a:solidFill>
                <a:latin typeface="Calibri"/>
                <a:cs typeface="Calibri"/>
              </a:rPr>
              <a:t>Sistema de 3 recipientes </a:t>
            </a:r>
          </a:p>
          <a:p>
            <a:r>
              <a:rPr lang="es-ES">
                <a:solidFill>
                  <a:srgbClr val="000000"/>
                </a:solidFill>
                <a:latin typeface="Calibri"/>
                <a:cs typeface="Calibri"/>
              </a:rPr>
              <a:t>(más común)</a:t>
            </a:r>
          </a:p>
        </p:txBody>
      </p:sp>
      <p:sp>
        <p:nvSpPr>
          <p:cNvPr id="6" name="TextBox 5" descr="Símbolo correspondiente. ">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accent6">
                    <a:lumMod val="90000"/>
                    <a:lumOff val="10000"/>
                  </a:schemeClr>
                </a:solidFill>
                <a:latin typeface="Calibri"/>
                <a:cs typeface="Calibri"/>
              </a:rPr>
              <a:t>Otros tipos de desechos </a:t>
            </a:r>
          </a:p>
          <a:p>
            <a:r>
              <a:rPr lang="es-ES" dirty="0">
                <a:solidFill>
                  <a:srgbClr val="000000"/>
                </a:solidFill>
                <a:latin typeface="Calibri"/>
                <a:cs typeface="Calibri"/>
              </a:rPr>
              <a:t>(menos comunes)</a:t>
            </a:r>
          </a:p>
        </p:txBody>
      </p:sp>
      <p:sp>
        <p:nvSpPr>
          <p:cNvPr id="15" name="Rectangle 14" descr="Caudro rojo">
            <a:extLst>
              <a:ext uri="{FF2B5EF4-FFF2-40B4-BE49-F238E27FC236}">
                <a16:creationId xmlns:a16="http://schemas.microsoft.com/office/drawing/2014/main" id="{3AD7F929-2EB2-42F8-9C94-BD4F9BB26C2F}"/>
              </a:ext>
            </a:extLst>
          </p:cNvPr>
          <p:cNvSpPr/>
          <p:nvPr/>
        </p:nvSpPr>
        <p:spPr>
          <a:xfrm>
            <a:off x="8115034" y="1178425"/>
            <a:ext cx="2425966" cy="367297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8381221" y="5832056"/>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9774699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nchorCtr="0"/>
          <a:lstStyle/>
          <a:p>
            <a:r>
              <a:rPr lang="es-ES" sz="4000">
                <a:solidFill>
                  <a:schemeClr val="accent5">
                    <a:lumMod val="75000"/>
                  </a:schemeClr>
                </a:solidFill>
                <a:latin typeface="Calibri Light"/>
                <a:cs typeface="Calibri Light"/>
              </a:rPr>
              <a:t>Objetivos de aprendizaje</a:t>
            </a:r>
          </a:p>
        </p:txBody>
      </p:sp>
      <p:sp>
        <p:nvSpPr>
          <p:cNvPr id="3" name="Text Placeholder 2"/>
          <p:cNvSpPr>
            <a:spLocks noGrp="1"/>
          </p:cNvSpPr>
          <p:nvPr>
            <p:ph type="body" sz="quarter" idx="10"/>
          </p:nvPr>
        </p:nvSpPr>
        <p:spPr/>
        <p:txBody>
          <a:bodyPr/>
          <a:lstStyle/>
          <a:p>
            <a:pPr marL="0" indent="0">
              <a:buClrTx/>
              <a:buNone/>
            </a:pPr>
            <a:r>
              <a:rPr lang="es-ES" sz="320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Explicar por qué la limpieza ambiental es importante en el contexto de la EVM.</a:t>
            </a:r>
          </a:p>
          <a:p>
            <a:pPr marL="805180" lvl="1" indent="-457200">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Describir al menos tres principios generales de la limpieza ambiental.</a:t>
            </a:r>
          </a:p>
          <a:p>
            <a:pPr marL="805180" lvl="1" indent="-457200">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Describir 3 fuentes comunes de desechos en centros de atención médica.</a:t>
            </a: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Boxed copy underneath shows the corresponding symbol. ">
            <a:extLst>
              <a:ext uri="{FF2B5EF4-FFF2-40B4-BE49-F238E27FC236}">
                <a16:creationId xmlns:a16="http://schemas.microsoft.com/office/drawing/2014/main" id="{C36EFFCC-9187-CF52-8E6D-1E38347E1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00" y="437208"/>
            <a:ext cx="7387530" cy="6290251"/>
          </a:xfrm>
          <a:prstGeom prst="rect">
            <a:avLst/>
          </a:prstGeom>
        </p:spPr>
      </p:pic>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152400" y="85274"/>
            <a:ext cx="10972800" cy="1005275"/>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a:solidFill>
                  <a:schemeClr val="accent6">
                    <a:lumMod val="90000"/>
                    <a:lumOff val="10000"/>
                  </a:schemeClr>
                </a:solidFill>
                <a:latin typeface="Calibri"/>
                <a:cs typeface="Calibri"/>
              </a:rPr>
              <a:t>Sistema de 3 recipientes </a:t>
            </a:r>
          </a:p>
          <a:p>
            <a:r>
              <a:rPr lang="es-ES">
                <a:solidFill>
                  <a:srgbClr val="000000"/>
                </a:solidFill>
                <a:latin typeface="Calibri"/>
                <a:cs typeface="Calibri"/>
              </a:rPr>
              <a:t>(más común)</a:t>
            </a:r>
          </a:p>
        </p:txBody>
      </p:sp>
      <p:sp>
        <p:nvSpPr>
          <p:cNvPr id="6" name="TextBox 5" descr="Símbolo correspondiente. ">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accent6">
                    <a:lumMod val="90000"/>
                    <a:lumOff val="10000"/>
                  </a:schemeClr>
                </a:solidFill>
                <a:latin typeface="Calibri"/>
                <a:cs typeface="Calibri"/>
              </a:rPr>
              <a:t>Otros tipos de desechos </a:t>
            </a:r>
          </a:p>
          <a:p>
            <a:r>
              <a:rPr lang="es-ES" dirty="0">
                <a:solidFill>
                  <a:srgbClr val="000000"/>
                </a:solidFill>
                <a:latin typeface="Calibri"/>
                <a:cs typeface="Calibri"/>
              </a:rPr>
              <a:t>(menos comunes)</a:t>
            </a:r>
          </a:p>
        </p:txBody>
      </p:sp>
      <p:sp>
        <p:nvSpPr>
          <p:cNvPr id="7" name="Rectangle 6" descr="Caudro rojo">
            <a:extLst>
              <a:ext uri="{FF2B5EF4-FFF2-40B4-BE49-F238E27FC236}">
                <a16:creationId xmlns:a16="http://schemas.microsoft.com/office/drawing/2014/main" id="{C39551B0-06EB-43F8-9749-05CBFF6E0171}"/>
              </a:ext>
            </a:extLst>
          </p:cNvPr>
          <p:cNvSpPr/>
          <p:nvPr/>
        </p:nvSpPr>
        <p:spPr>
          <a:xfrm>
            <a:off x="4119029" y="5103512"/>
            <a:ext cx="2869808" cy="137300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8636750" y="5806656"/>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40823223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A2B-3DA4-481F-A085-23A9DCA719FD}"/>
              </a:ext>
            </a:extLst>
          </p:cNvPr>
          <p:cNvSpPr>
            <a:spLocks noGrp="1"/>
          </p:cNvSpPr>
          <p:nvPr>
            <p:ph type="title"/>
          </p:nvPr>
        </p:nvSpPr>
        <p:spPr>
          <a:xfrm>
            <a:off x="246530" y="7620"/>
            <a:ext cx="10972800" cy="1143000"/>
          </a:xfrm>
        </p:spPr>
        <p:txBody>
          <a:bodyPr/>
          <a:lstStyle/>
          <a:p>
            <a:r>
              <a:rPr lang="es-ES" sz="4000">
                <a:solidFill>
                  <a:schemeClr val="accent5">
                    <a:lumMod val="75000"/>
                  </a:schemeClr>
                </a:solidFill>
                <a:latin typeface="Calibri Light" panose="020F0302020204030204" pitchFamily="34" charset="0"/>
                <a:ea typeface="ＭＳ Ｐゴシック"/>
                <a:cs typeface="Calibri Light" panose="020F0302020204030204" pitchFamily="34" charset="0"/>
              </a:rPr>
              <a:t>Recolectar y transportar desechos</a:t>
            </a:r>
          </a:p>
        </p:txBody>
      </p:sp>
      <p:pic>
        <p:nvPicPr>
          <p:cNvPr id="4" name="Content Placeholder 5" descr="Una persona usando una bata y guantes de goma y empujando una carretilla con una bolsa de desechos atada.">
            <a:extLst>
              <a:ext uri="{FF2B5EF4-FFF2-40B4-BE49-F238E27FC236}">
                <a16:creationId xmlns:a16="http://schemas.microsoft.com/office/drawing/2014/main" id="{385B74D9-918D-4FFB-A1CB-FF379978E8F1}"/>
              </a:ext>
            </a:extLst>
          </p:cNvPr>
          <p:cNvPicPr>
            <a:picLocks noChangeAspect="1"/>
          </p:cNvPicPr>
          <p:nvPr/>
        </p:nvPicPr>
        <p:blipFill rotWithShape="1">
          <a:blip r:embed="rId3">
            <a:extLst>
              <a:ext uri="{28A0092B-C50C-407E-A947-70E740481C1C}">
                <a14:useLocalDpi xmlns:a14="http://schemas.microsoft.com/office/drawing/2010/main" val="0"/>
              </a:ext>
            </a:extLst>
          </a:blip>
          <a:srcRect l="5886" t="35682" r="2261"/>
          <a:stretch/>
        </p:blipFill>
        <p:spPr>
          <a:xfrm>
            <a:off x="1512278" y="1768273"/>
            <a:ext cx="3172265" cy="3702167"/>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 Placeholder 2">
            <a:extLst>
              <a:ext uri="{FF2B5EF4-FFF2-40B4-BE49-F238E27FC236}">
                <a16:creationId xmlns:a16="http://schemas.microsoft.com/office/drawing/2014/main" id="{68552DA5-95D7-4BAB-ABE0-DBE064F6331A}"/>
              </a:ext>
            </a:extLst>
          </p:cNvPr>
          <p:cNvSpPr>
            <a:spLocks noGrp="1"/>
          </p:cNvSpPr>
          <p:nvPr>
            <p:ph type="body" sz="quarter" idx="10"/>
          </p:nvPr>
        </p:nvSpPr>
        <p:spPr>
          <a:xfrm>
            <a:off x="5074920" y="1630680"/>
            <a:ext cx="6507480" cy="4648200"/>
          </a:xfrm>
        </p:spPr>
        <p:txBody>
          <a:bodyPr vert="horz" lIns="91440" tIns="45720" rIns="91440" bIns="45720" rtlCol="0" anchor="t">
            <a:normAutofit fontScale="92500"/>
          </a:bodyPr>
          <a:lstStyle/>
          <a:p>
            <a:r>
              <a:rPr lang="es-ES" sz="2600">
                <a:solidFill>
                  <a:srgbClr val="000000"/>
                </a:solidFill>
              </a:rPr>
              <a:t>Las bolsas de desecho se deben recolectar de manera regular o cuando dos terceras partes del recipiente estén llenas </a:t>
            </a:r>
          </a:p>
          <a:p>
            <a:pPr lvl="1">
              <a:spcBef>
                <a:spcPts val="1200"/>
              </a:spcBef>
            </a:pPr>
            <a:r>
              <a:rPr lang="es-ES" sz="2600">
                <a:solidFill>
                  <a:schemeClr val="accent5">
                    <a:lumMod val="75000"/>
                  </a:schemeClr>
                </a:solidFill>
              </a:rPr>
              <a:t>Usar EPP adecuado </a:t>
            </a:r>
            <a:r>
              <a:rPr lang="es-ES" sz="2600">
                <a:solidFill>
                  <a:srgbClr val="000000"/>
                </a:solidFill>
              </a:rPr>
              <a:t>(guantes reforzados, batas u overoles, mascarilla, protección para los ojos, cubiertas para los pies o botas) al manejar desechos contaminados</a:t>
            </a:r>
          </a:p>
          <a:p>
            <a:pPr lvl="1">
              <a:spcBef>
                <a:spcPts val="1200"/>
              </a:spcBef>
            </a:pPr>
            <a:r>
              <a:rPr lang="es-ES" sz="2600">
                <a:solidFill>
                  <a:schemeClr val="accent5">
                    <a:lumMod val="75000"/>
                  </a:schemeClr>
                </a:solidFill>
              </a:rPr>
              <a:t>Transportar los desechos en un carrito o carretilla </a:t>
            </a:r>
            <a:r>
              <a:rPr lang="es-ES" sz="2600">
                <a:solidFill>
                  <a:srgbClr val="000000"/>
                </a:solidFill>
              </a:rPr>
              <a:t>del sitio de separación al sitio de almacenamiento o eliminación </a:t>
            </a:r>
          </a:p>
          <a:p>
            <a:pPr lvl="1">
              <a:spcBef>
                <a:spcPts val="1200"/>
              </a:spcBef>
            </a:pPr>
            <a:r>
              <a:rPr lang="es-ES" sz="2600">
                <a:solidFill>
                  <a:srgbClr val="000000"/>
                </a:solidFill>
              </a:rPr>
              <a:t>Seguir una </a:t>
            </a:r>
            <a:r>
              <a:rPr lang="es-ES" sz="2600">
                <a:solidFill>
                  <a:schemeClr val="accent5">
                    <a:lumMod val="75000"/>
                  </a:schemeClr>
                </a:solidFill>
              </a:rPr>
              <a:t>ruta de transporte designada </a:t>
            </a:r>
          </a:p>
          <a:p>
            <a:endParaRPr lang="en-US" sz="1400">
              <a:solidFill>
                <a:schemeClr val="accent4">
                  <a:lumMod val="50000"/>
                </a:schemeClr>
              </a:solidFill>
            </a:endParaRPr>
          </a:p>
        </p:txBody>
      </p:sp>
    </p:spTree>
    <p:extLst>
      <p:ext uri="{BB962C8B-B14F-4D97-AF65-F5344CB8AC3E}">
        <p14:creationId xmlns:p14="http://schemas.microsoft.com/office/powerpoint/2010/main" val="20173548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110836"/>
            <a:ext cx="10972800" cy="1143000"/>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Eliminación de desechos</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569720"/>
            <a:ext cx="10972800" cy="4431031"/>
          </a:xfrm>
        </p:spPr>
        <p:txBody>
          <a:bodyPr vert="horz" lIns="91440" tIns="45720" rIns="91440" bIns="45720" rtlCol="0" anchor="t">
            <a:normAutofit/>
          </a:bodyPr>
          <a:lstStyle/>
          <a:p>
            <a:r>
              <a:rPr lang="es-ES" sz="3000" dirty="0">
                <a:solidFill>
                  <a:srgbClr val="000000"/>
                </a:solidFill>
              </a:rPr>
              <a:t>Los centros de atención médica deben tener un </a:t>
            </a:r>
            <a:r>
              <a:rPr lang="es-ES" sz="3000" b="1" dirty="0">
                <a:solidFill>
                  <a:schemeClr val="accent5">
                    <a:lumMod val="75000"/>
                  </a:schemeClr>
                </a:solidFill>
              </a:rPr>
              <a:t>sistema funcional</a:t>
            </a:r>
            <a:r>
              <a:rPr lang="es-ES" sz="3000" dirty="0"/>
              <a:t> </a:t>
            </a:r>
            <a:r>
              <a:rPr lang="es-ES" sz="3000" dirty="0">
                <a:solidFill>
                  <a:srgbClr val="000000"/>
                </a:solidFill>
              </a:rPr>
              <a:t>para la eliminación final de desechos</a:t>
            </a:r>
          </a:p>
          <a:p>
            <a:r>
              <a:rPr lang="es-ES" sz="3000" dirty="0">
                <a:solidFill>
                  <a:srgbClr val="000000"/>
                </a:solidFill>
              </a:rPr>
              <a:t>Los desechos infecciosos y potencialmente infecciosos deben ser: </a:t>
            </a:r>
          </a:p>
          <a:p>
            <a:pPr lvl="1">
              <a:buFont typeface="Wingdings" panose="05000000000000000000" pitchFamily="2" charset="2"/>
              <a:buChar char="§"/>
            </a:pPr>
            <a:r>
              <a:rPr lang="es-ES" sz="3000" dirty="0">
                <a:solidFill>
                  <a:schemeClr val="accent5">
                    <a:lumMod val="75000"/>
                  </a:schemeClr>
                </a:solidFill>
              </a:rPr>
              <a:t>Incinerados</a:t>
            </a:r>
            <a:r>
              <a:rPr lang="es-ES" sz="3000" dirty="0">
                <a:solidFill>
                  <a:schemeClr val="tx1"/>
                </a:solidFill>
              </a:rPr>
              <a:t> </a:t>
            </a:r>
          </a:p>
          <a:p>
            <a:pPr marL="457200" lvl="1" indent="0">
              <a:buNone/>
            </a:pPr>
            <a:r>
              <a:rPr lang="es-ES" sz="3000" dirty="0">
                <a:solidFill>
                  <a:srgbClr val="000000"/>
                </a:solidFill>
              </a:rPr>
              <a:t>O</a:t>
            </a:r>
          </a:p>
          <a:p>
            <a:pPr lvl="1">
              <a:buFont typeface="Wingdings" panose="05000000000000000000" pitchFamily="2" charset="2"/>
              <a:buChar char="§"/>
            </a:pPr>
            <a:r>
              <a:rPr lang="es-ES" sz="3000" dirty="0">
                <a:solidFill>
                  <a:schemeClr val="accent5">
                    <a:lumMod val="75000"/>
                  </a:schemeClr>
                </a:solidFill>
                <a:ea typeface="+mn-lt"/>
                <a:cs typeface="+mn-lt"/>
              </a:rPr>
              <a:t>Tratados </a:t>
            </a:r>
            <a:r>
              <a:rPr lang="es-ES" sz="3000" dirty="0">
                <a:solidFill>
                  <a:srgbClr val="000000"/>
                </a:solidFill>
                <a:ea typeface="+mn-lt"/>
                <a:cs typeface="+mn-lt"/>
              </a:rPr>
              <a:t>sin quemarlos (autoclave/trituración u otro tratamiento alternativo) antes de colocarlos en el flujo de desechos regular </a:t>
            </a:r>
          </a:p>
          <a:p>
            <a:pPr marL="457200" lvl="1" indent="0">
              <a:buNone/>
            </a:pPr>
            <a:r>
              <a:rPr lang="es-ES" sz="3000" dirty="0">
                <a:solidFill>
                  <a:srgbClr val="000000"/>
                </a:solidFill>
                <a:ea typeface="+mn-lt"/>
                <a:cs typeface="+mn-lt"/>
              </a:rPr>
              <a:t>O</a:t>
            </a:r>
          </a:p>
          <a:p>
            <a:pPr lvl="1">
              <a:buFont typeface="Wingdings" panose="05000000000000000000" pitchFamily="2" charset="2"/>
              <a:buChar char="§"/>
            </a:pPr>
            <a:r>
              <a:rPr lang="es-ES" sz="3000" dirty="0">
                <a:solidFill>
                  <a:schemeClr val="accent5">
                    <a:lumMod val="75000"/>
                  </a:schemeClr>
                </a:solidFill>
              </a:rPr>
              <a:t>Enterrados</a:t>
            </a:r>
            <a:r>
              <a:rPr lang="es-ES" sz="3000" dirty="0">
                <a:solidFill>
                  <a:schemeClr val="tx1"/>
                </a:solidFill>
              </a:rPr>
              <a:t> </a:t>
            </a:r>
          </a:p>
          <a:p>
            <a:pPr lvl="1"/>
            <a:endParaRPr lang="en-US" sz="2800" dirty="0">
              <a:solidFill>
                <a:schemeClr val="tx1"/>
              </a:solidFill>
              <a:cs typeface="Calibri"/>
            </a:endParaRPr>
          </a:p>
        </p:txBody>
      </p:sp>
    </p:spTree>
    <p:extLst>
      <p:ext uri="{BB962C8B-B14F-4D97-AF65-F5344CB8AC3E}">
        <p14:creationId xmlns:p14="http://schemas.microsoft.com/office/powerpoint/2010/main" val="16955966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42CD-B85F-F069-3BF9-CAB876C4379D}"/>
              </a:ext>
            </a:extLst>
          </p:cNvPr>
          <p:cNvSpPr>
            <a:spLocks noGrp="1"/>
          </p:cNvSpPr>
          <p:nvPr>
            <p:ph type="title"/>
          </p:nvPr>
        </p:nvSpPr>
        <p:spPr>
          <a:xfrm>
            <a:off x="609600" y="285749"/>
            <a:ext cx="10972800" cy="1143000"/>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Reflexión</a:t>
            </a:r>
          </a:p>
        </p:txBody>
      </p:sp>
      <p:sp>
        <p:nvSpPr>
          <p:cNvPr id="3" name="Content Placeholder 2">
            <a:extLst>
              <a:ext uri="{FF2B5EF4-FFF2-40B4-BE49-F238E27FC236}">
                <a16:creationId xmlns:a16="http://schemas.microsoft.com/office/drawing/2014/main" id="{6506592D-C751-6DEE-57A0-57FD2BF940D8}"/>
              </a:ext>
            </a:extLst>
          </p:cNvPr>
          <p:cNvSpPr>
            <a:spLocks noGrp="1"/>
          </p:cNvSpPr>
          <p:nvPr>
            <p:ph type="body" sz="quarter" idx="10"/>
          </p:nvPr>
        </p:nvSpPr>
        <p:spPr/>
        <p:txBody>
          <a:bodyPr/>
          <a:lstStyle/>
          <a:p>
            <a:pPr marL="0" indent="0">
              <a:lnSpc>
                <a:spcPct val="100000"/>
              </a:lnSpc>
              <a:buNone/>
            </a:pPr>
            <a:r>
              <a:rPr lang="es-ES" sz="3200"/>
              <a:t>Con base en lo que aprendieron hoy, ¿harán algo de otra forma cuando lleven a cabo limpieza ambiental o eliminen desechos en su centro de atención médica?</a:t>
            </a:r>
          </a:p>
          <a:p>
            <a:pPr marL="0" indent="0">
              <a:buNone/>
            </a:pPr>
            <a:endParaRPr lang="en-US"/>
          </a:p>
        </p:txBody>
      </p:sp>
    </p:spTree>
    <p:extLst>
      <p:ext uri="{BB962C8B-B14F-4D97-AF65-F5344CB8AC3E}">
        <p14:creationId xmlns:p14="http://schemas.microsoft.com/office/powerpoint/2010/main" val="17050926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3A77-AFB9-9904-B51B-9FC28E9BFC2A}"/>
              </a:ext>
            </a:extLst>
          </p:cNvPr>
          <p:cNvSpPr>
            <a:spLocks noGrp="1"/>
          </p:cNvSpPr>
          <p:nvPr>
            <p:ph type="title"/>
          </p:nvPr>
        </p:nvSpPr>
        <p:spPr>
          <a:xfrm>
            <a:off x="609600" y="163803"/>
            <a:ext cx="10972800" cy="826450"/>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8FD959D7-BABD-BE9F-A9AE-22B222C78412}"/>
              </a:ext>
            </a:extLst>
          </p:cNvPr>
          <p:cNvSpPr>
            <a:spLocks noGrp="1"/>
          </p:cNvSpPr>
          <p:nvPr>
            <p:ph type="body" sz="quarter" idx="10"/>
          </p:nvPr>
        </p:nvSpPr>
        <p:spPr>
          <a:xfrm>
            <a:off x="609600" y="990253"/>
            <a:ext cx="10972800" cy="4176467"/>
          </a:xfrm>
        </p:spPr>
        <p:txBody>
          <a:bodyPr/>
          <a:lstStyle/>
          <a:p>
            <a:pPr>
              <a:lnSpc>
                <a:spcPct val="100000"/>
              </a:lnSpc>
              <a:spcBef>
                <a:spcPts val="1800"/>
              </a:spcBef>
            </a:pPr>
            <a:r>
              <a:rPr lang="es-ES" sz="3000"/>
              <a:t>Debido a que la </a:t>
            </a:r>
            <a:r>
              <a:rPr lang="es-ES" sz="3000">
                <a:solidFill>
                  <a:srgbClr val="000000"/>
                </a:solidFill>
              </a:rPr>
              <a:t>EVM </a:t>
            </a:r>
            <a:r>
              <a:rPr lang="es-ES" sz="3000"/>
              <a:t>puede vivir en las superficies, es importante mantener al entorno de atención médica limpio y eliminar los desechos de forma adecuada para que usted, sus compañeros de trabajo, sus pacientes y su comunidad se mantengan seguros. </a:t>
            </a:r>
          </a:p>
          <a:p>
            <a:pPr>
              <a:lnSpc>
                <a:spcPct val="100000"/>
              </a:lnSpc>
              <a:spcBef>
                <a:spcPts val="1800"/>
              </a:spcBef>
            </a:pPr>
            <a:r>
              <a:rPr lang="es-ES" sz="3000"/>
              <a:t>Siempre se debe </a:t>
            </a:r>
            <a:r>
              <a:rPr lang="es-ES" sz="3000" b="1">
                <a:solidFill>
                  <a:schemeClr val="tx1">
                    <a:lumMod val="75000"/>
                  </a:schemeClr>
                </a:solidFill>
              </a:rPr>
              <a:t>limpiar antes de desinfectar </a:t>
            </a:r>
            <a:r>
              <a:rPr lang="es-ES" sz="3000"/>
              <a:t>para eliminar el material orgánico que quede en las superficies y que puede prevenir que los desinfectantes funcionen bien.</a:t>
            </a:r>
          </a:p>
          <a:p>
            <a:pPr>
              <a:lnSpc>
                <a:spcPct val="100000"/>
              </a:lnSpc>
              <a:spcBef>
                <a:spcPts val="1800"/>
              </a:spcBef>
            </a:pPr>
            <a:r>
              <a:rPr lang="es-ES" sz="3000" b="1">
                <a:solidFill>
                  <a:schemeClr val="tx1">
                    <a:lumMod val="75000"/>
                  </a:schemeClr>
                </a:solidFill>
              </a:rPr>
              <a:t>Todos los empleados del centro médico </a:t>
            </a:r>
            <a:r>
              <a:rPr lang="es-ES" sz="3000"/>
              <a:t>desempeñan un papel en el manejo de desechos. Siempre eliminar los desechos en el recipiente correcto.</a:t>
            </a:r>
          </a:p>
        </p:txBody>
      </p:sp>
    </p:spTree>
    <p:extLst>
      <p:ext uri="{BB962C8B-B14F-4D97-AF65-F5344CB8AC3E}">
        <p14:creationId xmlns:p14="http://schemas.microsoft.com/office/powerpoint/2010/main" val="24352265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B3E0-5573-47C4-641F-542CDEEFB65F}"/>
              </a:ext>
            </a:extLst>
          </p:cNvPr>
          <p:cNvSpPr>
            <a:spLocks noGrp="1"/>
          </p:cNvSpPr>
          <p:nvPr>
            <p:ph type="title" idx="4294967295"/>
          </p:nvPr>
        </p:nvSpPr>
        <p:spPr>
          <a:xfrm>
            <a:off x="295892" y="1347952"/>
            <a:ext cx="10515600" cy="1325563"/>
          </a:xfrm>
          <a:prstGeom prst="rect">
            <a:avLst/>
          </a:prstGeom>
        </p:spPr>
        <p:txBody>
          <a:bodyPr/>
          <a:lstStyle/>
          <a:p>
            <a:r>
              <a:rPr lang="en-US" sz="6000" b="1">
                <a:solidFill>
                  <a:schemeClr val="accent5">
                    <a:lumMod val="75000"/>
                  </a:schemeClr>
                </a:solidFill>
                <a:latin typeface="Calibri Light" panose="020F0302020204030204" pitchFamily="34" charset="0"/>
                <a:cs typeface="Calibri Light" panose="020F0302020204030204" pitchFamily="34" charset="0"/>
              </a:rPr>
              <a:t>¡Gracias!</a:t>
            </a:r>
            <a:endParaRPr lang="en-US" sz="6000" b="1" dirty="0">
              <a:solidFill>
                <a:schemeClr val="accent5">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300237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23819" y="612267"/>
            <a:ext cx="11059884" cy="1162051"/>
          </a:xfrm>
          <a:prstGeom prst="rect">
            <a:avLst/>
          </a:prstGeom>
        </p:spPr>
        <p:txBody>
          <a:bodyPr vert="horz" lIns="91440" tIns="45720" rIns="91440" bIns="45720" rtlCol="0" anchor="b">
            <a:normAutofit fontScale="90000"/>
          </a:bodyPr>
          <a:lstStyle/>
          <a:p>
            <a:pPr algn="l"/>
            <a:r>
              <a:rPr lang="es-ES" sz="4400" b="1">
                <a:solidFill>
                  <a:schemeClr val="bg2"/>
                </a:solidFill>
                <a:latin typeface="+mj-lt"/>
                <a:cs typeface="Calibri Light"/>
              </a:rPr>
              <a:t>¿Qué opción es correcta?</a:t>
            </a:r>
            <a:br>
              <a:rPr lang="es-ES" sz="4400" b="1">
                <a:solidFill>
                  <a:schemeClr val="bg2"/>
                </a:solidFill>
                <a:latin typeface="+mj-lt"/>
                <a:cs typeface="Calibri Light"/>
              </a:rPr>
            </a:br>
            <a:endParaRPr lang="es-ES" sz="4400" b="1">
              <a:solidFill>
                <a:schemeClr val="bg2"/>
              </a:solidFill>
              <a:latin typeface="+mj-lt"/>
              <a:cs typeface="Calibri Light"/>
            </a:endParaRPr>
          </a:p>
        </p:txBody>
      </p:sp>
      <p:sp>
        <p:nvSpPr>
          <p:cNvPr id="2" name="Text Placeholder 1">
            <a:extLst>
              <a:ext uri="{FF2B5EF4-FFF2-40B4-BE49-F238E27FC236}">
                <a16:creationId xmlns:a16="http://schemas.microsoft.com/office/drawing/2014/main" id="{7150B38A-E338-9D23-70F9-2552840FEE45}"/>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9747E300-8B85-43B8-8237-F0D7F15BCC92}"/>
              </a:ext>
            </a:extLst>
          </p:cNvPr>
          <p:cNvSpPr txBox="1"/>
          <p:nvPr/>
        </p:nvSpPr>
        <p:spPr>
          <a:xfrm>
            <a:off x="422178" y="1550798"/>
            <a:ext cx="10738046" cy="4362733"/>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Limpiar es matar microbios. Desinfectar es eliminar tierra y algunos microbios.</a:t>
            </a:r>
          </a:p>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La desinfección es un tipo de limpieza (limpiar con sustancias químicas).</a:t>
            </a:r>
          </a:p>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La limpieza es un tipo de desinfección (desinfectar con jabón o detergente).</a:t>
            </a:r>
          </a:p>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Limpiar es eliminar tierra y algunos microbios. Desinfectar es matar microbios.</a:t>
            </a:r>
          </a:p>
        </p:txBody>
      </p:sp>
    </p:spTree>
    <p:extLst>
      <p:ext uri="{BB962C8B-B14F-4D97-AF65-F5344CB8AC3E}">
        <p14:creationId xmlns:p14="http://schemas.microsoft.com/office/powerpoint/2010/main" val="2240769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84779" y="622173"/>
            <a:ext cx="11059884" cy="1162051"/>
          </a:xfrm>
          <a:prstGeom prst="rect">
            <a:avLst/>
          </a:prstGeom>
        </p:spPr>
        <p:txBody>
          <a:bodyPr vert="horz" lIns="91440" tIns="45720" rIns="91440" bIns="45720" rtlCol="0" anchor="b">
            <a:normAutofit fontScale="90000"/>
          </a:bodyPr>
          <a:lstStyle/>
          <a:p>
            <a:pPr algn="l"/>
            <a:r>
              <a:rPr lang="es-ES" sz="4400" b="1">
                <a:solidFill>
                  <a:schemeClr val="bg2"/>
                </a:solidFill>
                <a:latin typeface="Calibri Light" panose="020F0302020204030204" pitchFamily="34" charset="0"/>
                <a:cs typeface="Calibri Light" panose="020F0302020204030204" pitchFamily="34" charset="0"/>
              </a:rPr>
              <a:t>¿Qué opción es correcta?</a:t>
            </a:r>
            <a:br>
              <a:rPr lang="es-ES" sz="4400" b="1">
                <a:solidFill>
                  <a:schemeClr val="bg2"/>
                </a:solidFill>
                <a:latin typeface="Calibri Light" panose="020F0302020204030204" pitchFamily="34" charset="0"/>
                <a:cs typeface="Calibri Light" panose="020F0302020204030204" pitchFamily="34" charset="0"/>
              </a:rPr>
            </a:br>
            <a:endParaRPr lang="es-ES" sz="4400" b="1">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422178" y="1689439"/>
            <a:ext cx="10738046" cy="390106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Limpiar es matar microbios. Desinfectar es eliminar tierra y algunos microbios.</a:t>
            </a:r>
          </a:p>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La desinfección es un tipo de limpieza (limpiar con sustancias químicas).</a:t>
            </a:r>
          </a:p>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La limpieza es un tipo de desinfección (desinfectar con jabón o detergente).</a:t>
            </a:r>
          </a:p>
          <a:p>
            <a:pPr marL="497840" lvl="1" indent="-457200">
              <a:spcBef>
                <a:spcPts val="1200"/>
              </a:spcBef>
              <a:spcAft>
                <a:spcPts val="300"/>
              </a:spcAft>
              <a:buFont typeface="Wingdings" panose="05000000000000000000" pitchFamily="2" charset="2"/>
              <a:buChar char="q"/>
            </a:pPr>
            <a:r>
              <a:rPr lang="es-ES" sz="3000">
                <a:solidFill>
                  <a:schemeClr val="bg2"/>
                </a:solidFill>
                <a:cs typeface="Calibri Light"/>
              </a:rPr>
              <a:t>Limpiar es eliminar tierra y algunos microbios. Desinfectar es matar microbios.</a:t>
            </a:r>
          </a:p>
        </p:txBody>
      </p:sp>
      <p:pic>
        <p:nvPicPr>
          <p:cNvPr id="2" name="Graphic 1" descr="Marca de verificación de color sólido">
            <a:extLst>
              <a:ext uri="{FF2B5EF4-FFF2-40B4-BE49-F238E27FC236}">
                <a16:creationId xmlns:a16="http://schemas.microsoft.com/office/drawing/2014/main" id="{C6D5F353-8082-7324-2FC7-7E936B1BA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823" y="4967616"/>
            <a:ext cx="474954" cy="474954"/>
          </a:xfrm>
          <a:prstGeom prst="rect">
            <a:avLst/>
          </a:prstGeom>
        </p:spPr>
      </p:pic>
    </p:spTree>
    <p:extLst>
      <p:ext uri="{BB962C8B-B14F-4D97-AF65-F5344CB8AC3E}">
        <p14:creationId xmlns:p14="http://schemas.microsoft.com/office/powerpoint/2010/main" val="1266157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747718" y="2716153"/>
            <a:ext cx="11059884" cy="888672"/>
          </a:xfrm>
        </p:spPr>
        <p:txBody>
          <a:bodyPr vert="horz" lIns="91440" tIns="45720" rIns="91440" bIns="45720" rtlCol="0" anchor="b">
            <a:normAutofit fontScale="90000"/>
          </a:bodyPr>
          <a:lstStyle/>
          <a:p>
            <a:r>
              <a:rPr lang="es-ES" dirty="0">
                <a:latin typeface="Calibri Light" panose="020F0302020204030204" pitchFamily="34" charset="0"/>
                <a:cs typeface="Calibri Light" panose="020F0302020204030204" pitchFamily="34" charset="0"/>
              </a:rPr>
              <a:t>Información general sobre la limpieza ambiental</a:t>
            </a: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1137-4777-4C5E-B08C-993B6935E89F}"/>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¿Por qué es importante la limpieza ambiental?</a:t>
            </a:r>
          </a:p>
        </p:txBody>
      </p:sp>
      <p:sp>
        <p:nvSpPr>
          <p:cNvPr id="3" name="Text Placeholder 2">
            <a:extLst>
              <a:ext uri="{FF2B5EF4-FFF2-40B4-BE49-F238E27FC236}">
                <a16:creationId xmlns:a16="http://schemas.microsoft.com/office/drawing/2014/main" id="{07A93EC3-F83A-45A8-BBEB-B710E9E5B917}"/>
              </a:ext>
            </a:extLst>
          </p:cNvPr>
          <p:cNvSpPr>
            <a:spLocks noGrp="1"/>
          </p:cNvSpPr>
          <p:nvPr>
            <p:ph type="body" sz="quarter" idx="10"/>
          </p:nvPr>
        </p:nvSpPr>
        <p:spPr>
          <a:xfrm>
            <a:off x="609600" y="1671884"/>
            <a:ext cx="10972800" cy="4176467"/>
          </a:xfrm>
        </p:spPr>
        <p:txBody>
          <a:bodyPr/>
          <a:lstStyle/>
          <a:p>
            <a:r>
              <a:rPr lang="es-ES" sz="2600" b="1" dirty="0">
                <a:solidFill>
                  <a:srgbClr val="000000"/>
                </a:solidFill>
                <a:latin typeface="Calibri"/>
                <a:ea typeface="ＭＳ Ｐゴシック"/>
                <a:cs typeface="Calibri"/>
              </a:rPr>
              <a:t>El virus de Marburgo puede vivir o persistir en las superficies </a:t>
            </a:r>
            <a:r>
              <a:rPr lang="es-ES" sz="2600" dirty="0">
                <a:solidFill>
                  <a:srgbClr val="000000"/>
                </a:solidFill>
                <a:latin typeface="Calibri"/>
                <a:ea typeface="ＭＳ Ｐゴシック"/>
                <a:cs typeface="Calibri"/>
              </a:rPr>
              <a:t>(mesas, sillas, etc.) </a:t>
            </a:r>
          </a:p>
          <a:p>
            <a:r>
              <a:rPr lang="es-ES" sz="2600" dirty="0">
                <a:solidFill>
                  <a:srgbClr val="000000"/>
                </a:solidFill>
                <a:latin typeface="Calibri"/>
                <a:ea typeface="ＭＳ Ｐゴシック"/>
                <a:cs typeface="Calibri"/>
              </a:rPr>
              <a:t>Tocar superficies contaminadas o usar equipo contaminado puede propagarles el virus de Marburgo a ustedes y sus pacientes.</a:t>
            </a:r>
          </a:p>
          <a:p>
            <a:r>
              <a:rPr lang="es-ES" sz="2600" dirty="0">
                <a:solidFill>
                  <a:srgbClr val="000000"/>
                </a:solidFill>
                <a:latin typeface="Calibri"/>
                <a:ea typeface="ＭＳ Ｐゴシック"/>
                <a:cs typeface="Calibri"/>
              </a:rPr>
              <a:t>La limpieza y desinfección adecuadas ayudan a prevenir la propagación de la EVM en los centros médicos. Esto los protege a</a:t>
            </a:r>
          </a:p>
          <a:p>
            <a:pPr marL="0" indent="0" algn="ctr">
              <a:buNone/>
            </a:pPr>
            <a:endParaRPr lang="en-US" sz="3200" dirty="0">
              <a:solidFill>
                <a:schemeClr val="accent5">
                  <a:lumMod val="75000"/>
                </a:schemeClr>
              </a:solidFill>
            </a:endParaRPr>
          </a:p>
          <a:p>
            <a:pPr marL="0" indent="0" algn="ctr">
              <a:buNone/>
            </a:pPr>
            <a:r>
              <a:rPr lang="es-ES" sz="3200" dirty="0">
                <a:solidFill>
                  <a:schemeClr val="accent5">
                    <a:lumMod val="75000"/>
                  </a:schemeClr>
                </a:solidFill>
              </a:rPr>
              <a:t>USTEDES</a:t>
            </a:r>
          </a:p>
          <a:p>
            <a:pPr marL="0" indent="0" algn="ctr">
              <a:buNone/>
            </a:pPr>
            <a:r>
              <a:rPr lang="es-ES" sz="3200" dirty="0">
                <a:solidFill>
                  <a:schemeClr val="accent5">
                    <a:lumMod val="75000"/>
                  </a:schemeClr>
                </a:solidFill>
              </a:rPr>
              <a:t>Sus compañeros de trabajo y pacientes</a:t>
            </a:r>
          </a:p>
          <a:p>
            <a:pPr marL="0" indent="0" algn="ctr">
              <a:buNone/>
            </a:pPr>
            <a:r>
              <a:rPr lang="es-ES" sz="3200" dirty="0">
                <a:solidFill>
                  <a:schemeClr val="accent5">
                    <a:lumMod val="75000"/>
                  </a:schemeClr>
                </a:solidFill>
              </a:rPr>
              <a:t>Su comunidad</a:t>
            </a:r>
          </a:p>
          <a:p>
            <a:pPr lvl="1"/>
            <a:endParaRPr lang="en-US" altLang="ja-JP" dirty="0">
              <a:solidFill>
                <a:schemeClr val="accent4">
                  <a:lumMod val="50000"/>
                </a:schemeClr>
              </a:solidFill>
              <a:latin typeface="Calibri"/>
              <a:ea typeface="ＭＳ Ｐゴシック"/>
              <a:cs typeface="Calibri"/>
            </a:endParaRPr>
          </a:p>
          <a:p>
            <a:endParaRPr lang="en-US" dirty="0"/>
          </a:p>
        </p:txBody>
      </p:sp>
    </p:spTree>
    <p:extLst>
      <p:ext uri="{BB962C8B-B14F-4D97-AF65-F5344CB8AC3E}">
        <p14:creationId xmlns:p14="http://schemas.microsoft.com/office/powerpoint/2010/main" val="41883944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609600" y="136094"/>
            <a:ext cx="10972800" cy="1143000"/>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Definición: Limpieza ambiental</a:t>
            </a:r>
          </a:p>
        </p:txBody>
      </p:sp>
      <p:sp>
        <p:nvSpPr>
          <p:cNvPr id="4" name="Text Placeholder 2">
            <a:extLst>
              <a:ext uri="{FF2B5EF4-FFF2-40B4-BE49-F238E27FC236}">
                <a16:creationId xmlns:a16="http://schemas.microsoft.com/office/drawing/2014/main" id="{ACF3EEE2-AB21-4044-AD96-FB3B21DD1278}"/>
              </a:ext>
            </a:extLst>
          </p:cNvPr>
          <p:cNvSpPr txBox="1">
            <a:spLocks/>
          </p:cNvSpPr>
          <p:nvPr/>
        </p:nvSpPr>
        <p:spPr bwMode="auto">
          <a:xfrm>
            <a:off x="811427" y="1462832"/>
            <a:ext cx="9424773" cy="153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800">
                <a:solidFill>
                  <a:srgbClr val="000000"/>
                </a:solidFill>
                <a:latin typeface="Calibri"/>
                <a:cs typeface="Calibri"/>
              </a:rPr>
              <a:t>Limpieza ambiental es el término general para </a:t>
            </a:r>
            <a:r>
              <a:rPr lang="es-ES" sz="2800" b="1">
                <a:solidFill>
                  <a:srgbClr val="000000"/>
                </a:solidFill>
                <a:latin typeface="Calibri"/>
                <a:cs typeface="Calibri"/>
              </a:rPr>
              <a:t>la limpieza y desinfección del ambiente de cuidado del paciente.</a:t>
            </a:r>
          </a:p>
          <a:p>
            <a:pPr marL="0" indent="0">
              <a:buNone/>
            </a:pPr>
            <a:endParaRPr lang="en-US" altLang="ja-JP" sz="2400" b="1">
              <a:solidFill>
                <a:schemeClr val="accent6">
                  <a:lumMod val="75000"/>
                  <a:lumOff val="25000"/>
                </a:schemeClr>
              </a:solidFill>
              <a:latin typeface="Calibri"/>
              <a:ea typeface="ＭＳ Ｐゴシック"/>
              <a:cs typeface="Calibri"/>
            </a:endParaRPr>
          </a:p>
          <a:p>
            <a:endParaRPr lang="en-US" altLang="ja-JP">
              <a:solidFill>
                <a:schemeClr val="accent4">
                  <a:lumMod val="50000"/>
                </a:schemeClr>
              </a:solidFill>
              <a:latin typeface="Calibri"/>
              <a:ea typeface="ＭＳ Ｐゴシック"/>
              <a:cs typeface="Calibri"/>
            </a:endParaRPr>
          </a:p>
        </p:txBody>
      </p:sp>
      <p:sp>
        <p:nvSpPr>
          <p:cNvPr id="3" name="TextBox 2">
            <a:extLst>
              <a:ext uri="{FF2B5EF4-FFF2-40B4-BE49-F238E27FC236}">
                <a16:creationId xmlns:a16="http://schemas.microsoft.com/office/drawing/2014/main" id="{D25D89A6-3A1B-DDE7-4D8E-62579D0153BC}"/>
              </a:ext>
            </a:extLst>
          </p:cNvPr>
          <p:cNvSpPr txBox="1"/>
          <p:nvPr/>
        </p:nvSpPr>
        <p:spPr>
          <a:xfrm>
            <a:off x="811427" y="3000793"/>
            <a:ext cx="9055100" cy="2046714"/>
          </a:xfrm>
          <a:prstGeom prst="rect">
            <a:avLst/>
          </a:prstGeom>
          <a:noFill/>
        </p:spPr>
        <p:txBody>
          <a:bodyPr wrap="square" rtlCol="0">
            <a:spAutoFit/>
          </a:bodyPr>
          <a:lstStyle/>
          <a:p>
            <a:pPr marL="342265" indent="-342265">
              <a:spcBef>
                <a:spcPts val="1800"/>
              </a:spcBef>
              <a:buClr>
                <a:schemeClr val="accent2">
                  <a:lumMod val="60000"/>
                  <a:lumOff val="40000"/>
                </a:schemeClr>
              </a:buClr>
              <a:buFont typeface="Arial" panose="020B0604020202020204" pitchFamily="34" charset="0"/>
              <a:buChar char="•"/>
            </a:pPr>
            <a:r>
              <a:rPr lang="es-ES" sz="2800" b="1">
                <a:solidFill>
                  <a:schemeClr val="accent5">
                    <a:lumMod val="75000"/>
                  </a:schemeClr>
                </a:solidFill>
                <a:latin typeface="Calibri"/>
                <a:cs typeface="Calibri"/>
              </a:rPr>
              <a:t>Limpieza</a:t>
            </a:r>
            <a:r>
              <a:rPr lang="es-ES" sz="2800" b="1">
                <a:solidFill>
                  <a:schemeClr val="tx1"/>
                </a:solidFill>
                <a:latin typeface="Calibri"/>
                <a:cs typeface="Calibri"/>
              </a:rPr>
              <a:t>: </a:t>
            </a:r>
            <a:r>
              <a:rPr lang="es-ES" sz="2800">
                <a:solidFill>
                  <a:srgbClr val="000000"/>
                </a:solidFill>
                <a:latin typeface="Calibri"/>
                <a:cs typeface="Calibri"/>
              </a:rPr>
              <a:t>elimina la tierra y algunos microbios, y se lleva a cabo con agua y jabón.</a:t>
            </a:r>
          </a:p>
          <a:p>
            <a:pPr marL="342265" indent="-342265">
              <a:spcBef>
                <a:spcPts val="1800"/>
              </a:spcBef>
              <a:buClr>
                <a:schemeClr val="accent2">
                  <a:lumMod val="60000"/>
                  <a:lumOff val="40000"/>
                </a:schemeClr>
              </a:buClr>
              <a:buFont typeface="Arial" panose="020B0604020202020204" pitchFamily="34" charset="0"/>
              <a:buChar char="•"/>
            </a:pPr>
            <a:r>
              <a:rPr lang="es-ES" sz="2800" b="1">
                <a:solidFill>
                  <a:schemeClr val="accent5">
                    <a:lumMod val="75000"/>
                  </a:schemeClr>
                </a:solidFill>
                <a:latin typeface="Calibri"/>
                <a:cs typeface="Calibri"/>
              </a:rPr>
              <a:t>Desinfección</a:t>
            </a:r>
            <a:r>
              <a:rPr lang="es-ES" sz="2800">
                <a:solidFill>
                  <a:schemeClr val="tx1"/>
                </a:solidFill>
                <a:latin typeface="Calibri"/>
                <a:cs typeface="Calibri"/>
              </a:rPr>
              <a:t>: </a:t>
            </a:r>
            <a:r>
              <a:rPr lang="es-ES" sz="2800">
                <a:solidFill>
                  <a:srgbClr val="000000"/>
                </a:solidFill>
                <a:latin typeface="Calibri"/>
                <a:cs typeface="Calibri"/>
              </a:rPr>
              <a:t>mata los microbios usando sustancias químicas, como una solución de cloro al 0.5 %.</a:t>
            </a:r>
          </a:p>
        </p:txBody>
      </p:sp>
    </p:spTree>
    <p:extLst>
      <p:ext uri="{BB962C8B-B14F-4D97-AF65-F5344CB8AC3E}">
        <p14:creationId xmlns:p14="http://schemas.microsoft.com/office/powerpoint/2010/main" val="7339337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14D5-FDA9-4523-8464-DBA64F667971}"/>
              </a:ext>
            </a:extLst>
          </p:cNvPr>
          <p:cNvSpPr>
            <a:spLocks noGrp="1"/>
          </p:cNvSpPr>
          <p:nvPr>
            <p:ph type="title"/>
          </p:nvPr>
        </p:nvSpPr>
        <p:spPr>
          <a:xfrm>
            <a:off x="609600" y="274639"/>
            <a:ext cx="10972800" cy="895255"/>
          </a:xfrm>
        </p:spPr>
        <p:txBody>
          <a:bodyPr lIns="91440" tIns="45720" rIns="91440" bIns="45720" anchor="b" anchorCtr="0"/>
          <a:lstStyle/>
          <a:p>
            <a:r>
              <a:rPr lang="es-ES" sz="4000">
                <a:solidFill>
                  <a:schemeClr val="accent5">
                    <a:lumMod val="75000"/>
                  </a:schemeClr>
                </a:solidFill>
                <a:latin typeface="Calibri Light"/>
                <a:cs typeface="Calibri Light"/>
              </a:rPr>
              <a:t>Principios de la limpieza ambiental</a:t>
            </a:r>
          </a:p>
        </p:txBody>
      </p:sp>
      <p:sp>
        <p:nvSpPr>
          <p:cNvPr id="3" name="Text Placeholder 2">
            <a:extLst>
              <a:ext uri="{FF2B5EF4-FFF2-40B4-BE49-F238E27FC236}">
                <a16:creationId xmlns:a16="http://schemas.microsoft.com/office/drawing/2014/main" id="{B22B8D61-B3C6-4405-BC0C-E9C6B8DFA985}"/>
              </a:ext>
            </a:extLst>
          </p:cNvPr>
          <p:cNvSpPr>
            <a:spLocks noGrp="1"/>
          </p:cNvSpPr>
          <p:nvPr>
            <p:ph type="body" sz="quarter" idx="10"/>
          </p:nvPr>
        </p:nvSpPr>
        <p:spPr>
          <a:xfrm>
            <a:off x="609600" y="1289859"/>
            <a:ext cx="11102788" cy="5138649"/>
          </a:xfrm>
        </p:spPr>
        <p:txBody>
          <a:bodyPr vert="horz" lIns="91440" tIns="45720" rIns="91440" bIns="45720" rtlCol="0" anchor="t">
            <a:normAutofit fontScale="92500" lnSpcReduction="20000"/>
          </a:bodyPr>
          <a:lstStyle/>
          <a:p>
            <a:pPr>
              <a:lnSpc>
                <a:spcPct val="100000"/>
              </a:lnSpc>
              <a:spcBef>
                <a:spcPts val="600"/>
              </a:spcBef>
              <a:spcAft>
                <a:spcPts val="600"/>
              </a:spcAft>
            </a:pPr>
            <a:r>
              <a:rPr lang="es-ES" sz="2700" dirty="0">
                <a:solidFill>
                  <a:srgbClr val="000000"/>
                </a:solidFill>
                <a:latin typeface="Calibri"/>
                <a:cs typeface="Calibri Light"/>
              </a:rPr>
              <a:t>Siempre </a:t>
            </a:r>
            <a:r>
              <a:rPr lang="es-ES" sz="2700" b="1" dirty="0">
                <a:solidFill>
                  <a:srgbClr val="000000"/>
                </a:solidFill>
                <a:latin typeface="Calibri"/>
                <a:cs typeface="Calibri Light"/>
              </a:rPr>
              <a:t>limpiar </a:t>
            </a:r>
            <a:r>
              <a:rPr lang="es-ES" sz="2700" b="1" i="1" dirty="0">
                <a:solidFill>
                  <a:srgbClr val="000000"/>
                </a:solidFill>
                <a:latin typeface="Calibri"/>
                <a:cs typeface="Calibri Light"/>
              </a:rPr>
              <a:t>antes</a:t>
            </a:r>
            <a:r>
              <a:rPr lang="es-ES" sz="2700" b="1" dirty="0">
                <a:solidFill>
                  <a:srgbClr val="000000"/>
                </a:solidFill>
                <a:latin typeface="Calibri"/>
                <a:cs typeface="Calibri Light"/>
              </a:rPr>
              <a:t> de desinfectar.</a:t>
            </a:r>
          </a:p>
          <a:p>
            <a:pPr lvl="1">
              <a:lnSpc>
                <a:spcPct val="100000"/>
              </a:lnSpc>
              <a:spcBef>
                <a:spcPts val="600"/>
              </a:spcBef>
              <a:spcAft>
                <a:spcPts val="600"/>
              </a:spcAft>
              <a:buFont typeface="Wingdings" panose="05000000000000000000" pitchFamily="2" charset="2"/>
              <a:buChar char="§"/>
            </a:pPr>
            <a:r>
              <a:rPr lang="es-ES" sz="2500" dirty="0">
                <a:solidFill>
                  <a:srgbClr val="000000"/>
                </a:solidFill>
                <a:latin typeface="Calibri"/>
                <a:cs typeface="Calibri Light"/>
              </a:rPr>
              <a:t>El material orgánico que haya en las superficies disminuye la eficacia de los desinfectantes.</a:t>
            </a:r>
          </a:p>
          <a:p>
            <a:pPr>
              <a:lnSpc>
                <a:spcPct val="100000"/>
              </a:lnSpc>
              <a:spcBef>
                <a:spcPts val="600"/>
              </a:spcBef>
              <a:spcAft>
                <a:spcPts val="600"/>
              </a:spcAft>
            </a:pPr>
            <a:r>
              <a:rPr lang="es-ES" sz="2700" dirty="0">
                <a:solidFill>
                  <a:srgbClr val="000000"/>
                </a:solidFill>
                <a:latin typeface="Calibri"/>
                <a:cs typeface="Calibri"/>
              </a:rPr>
              <a:t>Siempre hacerlo desde el </a:t>
            </a:r>
            <a:r>
              <a:rPr lang="es-ES" sz="2700" b="1" dirty="0">
                <a:solidFill>
                  <a:srgbClr val="000000"/>
                </a:solidFill>
                <a:latin typeface="Calibri"/>
                <a:cs typeface="Calibri"/>
              </a:rPr>
              <a:t>área más limpia hacia la más sucia.</a:t>
            </a:r>
          </a:p>
          <a:p>
            <a:pPr lvl="1">
              <a:lnSpc>
                <a:spcPct val="100000"/>
              </a:lnSpc>
              <a:spcBef>
                <a:spcPts val="600"/>
              </a:spcBef>
              <a:spcAft>
                <a:spcPts val="600"/>
              </a:spcAft>
              <a:buFont typeface="Wingdings" panose="05000000000000000000" pitchFamily="2" charset="2"/>
              <a:buChar char="§"/>
            </a:pPr>
            <a:r>
              <a:rPr lang="es-ES" sz="2500" dirty="0">
                <a:solidFill>
                  <a:srgbClr val="000000"/>
                </a:solidFill>
                <a:latin typeface="Calibri"/>
                <a:cs typeface="Calibri"/>
              </a:rPr>
              <a:t>El área de aislamiento siempre debe limpiarse al final.</a:t>
            </a:r>
          </a:p>
          <a:p>
            <a:pPr marL="342265" indent="-342265">
              <a:lnSpc>
                <a:spcPct val="100000"/>
              </a:lnSpc>
              <a:spcBef>
                <a:spcPts val="600"/>
              </a:spcBef>
              <a:spcAft>
                <a:spcPts val="600"/>
              </a:spcAft>
            </a:pPr>
            <a:r>
              <a:rPr lang="es-ES" sz="2700" dirty="0">
                <a:solidFill>
                  <a:srgbClr val="000000"/>
                </a:solidFill>
                <a:ea typeface="+mn-lt"/>
                <a:cs typeface="+mn-lt"/>
              </a:rPr>
              <a:t>Siempre limpiar </a:t>
            </a:r>
            <a:r>
              <a:rPr lang="es-ES" sz="2700" b="1" dirty="0">
                <a:solidFill>
                  <a:srgbClr val="000000"/>
                </a:solidFill>
                <a:ea typeface="+mn-lt"/>
                <a:cs typeface="+mn-lt"/>
              </a:rPr>
              <a:t>de forma sistemática (p. ej., en la dirección de las agujas del reloj)</a:t>
            </a:r>
            <a:r>
              <a:rPr lang="es-ES" sz="2700" dirty="0">
                <a:solidFill>
                  <a:srgbClr val="000000"/>
                </a:solidFill>
                <a:ea typeface="+mn-lt"/>
                <a:cs typeface="+mn-lt"/>
              </a:rPr>
              <a:t> para evitar saltarse áreas. </a:t>
            </a:r>
          </a:p>
          <a:p>
            <a:pPr marL="342265" indent="-342265">
              <a:lnSpc>
                <a:spcPct val="100000"/>
              </a:lnSpc>
              <a:spcBef>
                <a:spcPts val="600"/>
              </a:spcBef>
              <a:spcAft>
                <a:spcPts val="600"/>
              </a:spcAft>
            </a:pPr>
            <a:r>
              <a:rPr lang="es-ES" sz="2700" dirty="0">
                <a:solidFill>
                  <a:srgbClr val="000000"/>
                </a:solidFill>
                <a:latin typeface="Calibri"/>
                <a:cs typeface="Calibri"/>
              </a:rPr>
              <a:t>Siempre asegurarse de </a:t>
            </a:r>
            <a:r>
              <a:rPr lang="es-ES" sz="2700" b="1" dirty="0">
                <a:solidFill>
                  <a:srgbClr val="000000"/>
                </a:solidFill>
                <a:latin typeface="Calibri"/>
                <a:cs typeface="Calibri"/>
              </a:rPr>
              <a:t>limpiar y desinfectar el equipo de cuidado del paciente entre un paciente y otro.</a:t>
            </a:r>
          </a:p>
          <a:p>
            <a:pPr>
              <a:lnSpc>
                <a:spcPct val="100000"/>
              </a:lnSpc>
              <a:spcBef>
                <a:spcPts val="600"/>
              </a:spcBef>
              <a:spcAft>
                <a:spcPts val="600"/>
              </a:spcAft>
            </a:pPr>
            <a:r>
              <a:rPr lang="es-ES" sz="2700" dirty="0">
                <a:solidFill>
                  <a:srgbClr val="000000"/>
                </a:solidFill>
                <a:latin typeface="Calibri"/>
                <a:cs typeface="Calibri"/>
              </a:rPr>
              <a:t>Cuando sea posible, </a:t>
            </a:r>
            <a:r>
              <a:rPr lang="es-ES" sz="2700" b="1" dirty="0">
                <a:solidFill>
                  <a:srgbClr val="000000"/>
                </a:solidFill>
                <a:latin typeface="Calibri"/>
                <a:cs typeface="Calibri"/>
              </a:rPr>
              <a:t>destinar suministros de limpieza </a:t>
            </a:r>
            <a:r>
              <a:rPr lang="es-ES" sz="2700" dirty="0">
                <a:solidFill>
                  <a:srgbClr val="000000"/>
                </a:solidFill>
                <a:latin typeface="Calibri"/>
                <a:cs typeface="Calibri"/>
              </a:rPr>
              <a:t>a las áreas de mayor riesgo (p. ej., sala de partos, quirófano).</a:t>
            </a:r>
          </a:p>
          <a:p>
            <a:pPr lvl="1">
              <a:lnSpc>
                <a:spcPct val="100000"/>
              </a:lnSpc>
              <a:spcBef>
                <a:spcPts val="600"/>
              </a:spcBef>
              <a:spcAft>
                <a:spcPts val="600"/>
              </a:spcAft>
            </a:pPr>
            <a:r>
              <a:rPr lang="es-ES" sz="2500" b="1" dirty="0">
                <a:solidFill>
                  <a:srgbClr val="000000"/>
                </a:solidFill>
                <a:latin typeface="Calibri"/>
                <a:cs typeface="Calibri"/>
              </a:rPr>
              <a:t>Siempre destinar suministros de limpieza a las áreas de aislamiento para casos de la EVM.</a:t>
            </a:r>
          </a:p>
        </p:txBody>
      </p:sp>
    </p:spTree>
    <p:extLst>
      <p:ext uri="{BB962C8B-B14F-4D97-AF65-F5344CB8AC3E}">
        <p14:creationId xmlns:p14="http://schemas.microsoft.com/office/powerpoint/2010/main" val="3639334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17BC-821E-4DC5-86C9-1C2F4CE5C29F}"/>
              </a:ext>
            </a:extLst>
          </p:cNvPr>
          <p:cNvSpPr>
            <a:spLocks noGrp="1"/>
          </p:cNvSpPr>
          <p:nvPr>
            <p:ph type="title"/>
          </p:nvPr>
        </p:nvSpPr>
        <p:spPr>
          <a:xfrm>
            <a:off x="410135" y="408635"/>
            <a:ext cx="11371729" cy="848292"/>
          </a:xfrm>
        </p:spPr>
        <p:txBody>
          <a:bodyPr lIns="91440" tIns="45720" rIns="91440" bIns="45720" anchor="b" anchorCtr="0"/>
          <a:lstStyle/>
          <a:p>
            <a:r>
              <a:rPr lang="es-ES" sz="4000">
                <a:solidFill>
                  <a:schemeClr val="accent5">
                    <a:lumMod val="75000"/>
                  </a:schemeClr>
                </a:solidFill>
                <a:latin typeface="Calibri Light" panose="020F0302020204030204" pitchFamily="34" charset="0"/>
                <a:ea typeface="+mn-ea"/>
                <a:cs typeface="Calibri Light" panose="020F0302020204030204" pitchFamily="34" charset="0"/>
              </a:rPr>
              <a:t>Equipo de protección personal (EPP)</a:t>
            </a:r>
            <a:r>
              <a:rPr lang="es-ES" sz="4000">
                <a:solidFill>
                  <a:schemeClr val="accent5">
                    <a:lumMod val="75000"/>
                  </a:schemeClr>
                </a:solidFill>
                <a:latin typeface="Calibri Light" panose="020F0302020204030204" pitchFamily="34" charset="0"/>
                <a:cs typeface="Calibri Light" panose="020F0302020204030204" pitchFamily="34" charset="0"/>
              </a:rPr>
              <a:t> para la limpieza ambiental con respecto a la EVM</a:t>
            </a:r>
          </a:p>
        </p:txBody>
      </p:sp>
      <p:pic>
        <p:nvPicPr>
          <p:cNvPr id="5" name="Picture 4" descr="Imagen de una persona usando EPP completo para la limpieza ambiental en el contexto de la enfermedad por el virus de Marburgo; incluye una cobertura para la cabeza, gafas protectoras, mascarilla, bata, delantal, guantes de goma y botas de goma.">
            <a:extLst>
              <a:ext uri="{FF2B5EF4-FFF2-40B4-BE49-F238E27FC236}">
                <a16:creationId xmlns:a16="http://schemas.microsoft.com/office/drawing/2014/main" id="{FAB45A3C-6835-4013-9489-0BC8C496E01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009" t="3864" r="21070" b="2885"/>
          <a:stretch/>
        </p:blipFill>
        <p:spPr bwMode="auto">
          <a:xfrm>
            <a:off x="1502863" y="1622042"/>
            <a:ext cx="1961805" cy="4301835"/>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BCFAE9A-4C06-483D-9935-DD2C91BB44D8}"/>
              </a:ext>
            </a:extLst>
          </p:cNvPr>
          <p:cNvSpPr>
            <a:spLocks noGrp="1"/>
          </p:cNvSpPr>
          <p:nvPr>
            <p:ph type="body" sz="quarter" idx="10"/>
          </p:nvPr>
        </p:nvSpPr>
        <p:spPr>
          <a:xfrm>
            <a:off x="4076700" y="1281321"/>
            <a:ext cx="7534983" cy="4378709"/>
          </a:xfrm>
        </p:spPr>
        <p:txBody>
          <a:bodyPr/>
          <a:lstStyle/>
          <a:p>
            <a:pPr>
              <a:lnSpc>
                <a:spcPct val="100000"/>
              </a:lnSpc>
            </a:pPr>
            <a:r>
              <a:rPr lang="es-ES" sz="2400" dirty="0">
                <a:solidFill>
                  <a:srgbClr val="000000"/>
                </a:solidFill>
              </a:rPr>
              <a:t>Guantes interiores (para ayudar a quitarse el EPP)</a:t>
            </a:r>
          </a:p>
          <a:p>
            <a:pPr>
              <a:lnSpc>
                <a:spcPct val="100000"/>
              </a:lnSpc>
            </a:pPr>
            <a:r>
              <a:rPr lang="es-ES" sz="2400" dirty="0">
                <a:solidFill>
                  <a:srgbClr val="000000"/>
                </a:solidFill>
              </a:rPr>
              <a:t>Guantes exteriores (guantes gruesos de goma, ya que se usan productos químicos al limpiar y desinfectar)</a:t>
            </a:r>
          </a:p>
          <a:p>
            <a:pPr>
              <a:lnSpc>
                <a:spcPct val="100000"/>
              </a:lnSpc>
            </a:pPr>
            <a:r>
              <a:rPr lang="es-ES" sz="2400" dirty="0">
                <a:solidFill>
                  <a:srgbClr val="000000"/>
                </a:solidFill>
              </a:rPr>
              <a:t>Bata u overol</a:t>
            </a:r>
          </a:p>
          <a:p>
            <a:pPr>
              <a:lnSpc>
                <a:spcPct val="100000"/>
              </a:lnSpc>
            </a:pPr>
            <a:r>
              <a:rPr lang="es-ES" sz="2400" dirty="0">
                <a:solidFill>
                  <a:srgbClr val="000000"/>
                </a:solidFill>
              </a:rPr>
              <a:t>Delantal</a:t>
            </a:r>
          </a:p>
          <a:p>
            <a:pPr>
              <a:lnSpc>
                <a:spcPct val="100000"/>
              </a:lnSpc>
            </a:pPr>
            <a:r>
              <a:rPr lang="es-ES" sz="2400" dirty="0">
                <a:solidFill>
                  <a:srgbClr val="000000"/>
                </a:solidFill>
              </a:rPr>
              <a:t>Protección para las membranas mucosas (mascarilla* + protector facial) O (mascarilla* + gafas)</a:t>
            </a:r>
          </a:p>
          <a:p>
            <a:pPr>
              <a:lnSpc>
                <a:spcPct val="100000"/>
              </a:lnSpc>
            </a:pPr>
            <a:r>
              <a:rPr lang="es-ES" sz="2400" dirty="0">
                <a:solidFill>
                  <a:srgbClr val="000000"/>
                </a:solidFill>
              </a:rPr>
              <a:t>Botas de goma (o protectores para los zapatos)</a:t>
            </a:r>
          </a:p>
          <a:p>
            <a:pPr>
              <a:lnSpc>
                <a:spcPct val="100000"/>
              </a:lnSpc>
            </a:pPr>
            <a:r>
              <a:rPr lang="es-ES" sz="2400" dirty="0">
                <a:solidFill>
                  <a:srgbClr val="000000"/>
                </a:solidFill>
              </a:rPr>
              <a:t>Protector para la cabeza</a:t>
            </a:r>
          </a:p>
        </p:txBody>
      </p:sp>
      <p:sp>
        <p:nvSpPr>
          <p:cNvPr id="3" name="TextBox 2">
            <a:extLst>
              <a:ext uri="{FF2B5EF4-FFF2-40B4-BE49-F238E27FC236}">
                <a16:creationId xmlns:a16="http://schemas.microsoft.com/office/drawing/2014/main" id="{FBA05143-2492-CB91-B268-C2495120221D}"/>
              </a:ext>
            </a:extLst>
          </p:cNvPr>
          <p:cNvSpPr txBox="1"/>
          <p:nvPr/>
        </p:nvSpPr>
        <p:spPr>
          <a:xfrm>
            <a:off x="4272658" y="5462212"/>
            <a:ext cx="7339025" cy="923330"/>
          </a:xfrm>
          <a:prstGeom prst="rect">
            <a:avLst/>
          </a:prstGeom>
          <a:noFill/>
          <a:ln>
            <a:solidFill>
              <a:schemeClr val="accent5">
                <a:lumMod val="75000"/>
              </a:schemeClr>
            </a:solidFill>
          </a:ln>
        </p:spPr>
        <p:txBody>
          <a:bodyPr wrap="square" rtlCol="0">
            <a:spAutoFit/>
          </a:bodyPr>
          <a:lstStyle/>
          <a:p>
            <a:r>
              <a:rPr lang="es-ES" dirty="0">
                <a:solidFill>
                  <a:schemeClr val="accent5">
                    <a:lumMod val="75000"/>
                  </a:schemeClr>
                </a:solidFill>
                <a:latin typeface="Calibri" panose="020F0502020204030204" pitchFamily="34" charset="0"/>
              </a:rPr>
              <a:t>*Se puede usar un respirador en lugar de una mascarilla (la estructura del respirador evita que se corra y se caiga al estar empapado con sudor; podría ser preferible usarlo en climas calurosos y húmedos)</a:t>
            </a:r>
          </a:p>
        </p:txBody>
      </p:sp>
    </p:spTree>
    <p:extLst>
      <p:ext uri="{BB962C8B-B14F-4D97-AF65-F5344CB8AC3E}">
        <p14:creationId xmlns:p14="http://schemas.microsoft.com/office/powerpoint/2010/main" val="1432544840"/>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
        <AccountId xsi:nil="true"/>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394883-58CE-4E0A-BB18-77363F5A9159}">
  <ds:schemaRefs>
    <ds:schemaRef ds:uri="be3c1013-821e-4e98-bbfa-76f80fde421a"/>
    <ds:schemaRef ds:uri="4dc5e71a-92c4-4f6d-817f-dfbfbdb6be1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5BF4146-ADDC-47BA-BE10-B6C3BE6919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B2C17B-5F76-4F17-9691-A81C9EF5AA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4966</Words>
  <Application>Microsoft Office PowerPoint</Application>
  <PresentationFormat>Widescreen</PresentationFormat>
  <Paragraphs>328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Myriad Web Pro</vt:lpstr>
      <vt:lpstr>Wingdings</vt:lpstr>
      <vt:lpstr>DHQP_ATSDR Combined</vt:lpstr>
      <vt:lpstr>Prevención y control de infecciones: enfermedad por el virus de Marburgo (EVM)  Limpieza ambiental y manejo de desechos. Información para los trabajadores de la salud</vt:lpstr>
      <vt:lpstr>Objetivos de aprendizaje</vt:lpstr>
      <vt:lpstr>¿Qué opción es correcta? </vt:lpstr>
      <vt:lpstr>¿Qué opción es correcta? </vt:lpstr>
      <vt:lpstr>Información general sobre la limpieza ambiental</vt:lpstr>
      <vt:lpstr>¿Por qué es importante la limpieza ambiental?</vt:lpstr>
      <vt:lpstr>Definición: Limpieza ambiental</vt:lpstr>
      <vt:lpstr>Principios de la limpieza ambiental</vt:lpstr>
      <vt:lpstr>Equipo de protección personal (EPP) para la limpieza ambiental con respecto a la EVM</vt:lpstr>
      <vt:lpstr>Cómo limpiar un derrame de líquidos corporales</vt:lpstr>
      <vt:lpstr>Uso de soluciones cloradas</vt:lpstr>
      <vt:lpstr>Cloro: una advertencia</vt:lpstr>
      <vt:lpstr>Manejo de desechos</vt:lpstr>
      <vt:lpstr>El manejo de desechos incluye:</vt:lpstr>
      <vt:lpstr>¿Por qué es importante el manejo de desechos?</vt:lpstr>
      <vt:lpstr>Separación de desechos</vt:lpstr>
      <vt:lpstr>Separación de desechos</vt:lpstr>
      <vt:lpstr>Separación de desechos</vt:lpstr>
      <vt:lpstr>Separación de desechos</vt:lpstr>
      <vt:lpstr>Separación de desechos</vt:lpstr>
      <vt:lpstr>Recolectar y transportar desechos</vt:lpstr>
      <vt:lpstr>Eliminación de desechos</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dc:title>
  <dc:creator>Ponder, Marilyn (CDC/DDID/NCEZID/DHQP) (CTR)</dc:creator>
  <cp:lastModifiedBy>Ponder, Marilyn (CDC/NCEZID/DHQP/OD) (CTR)</cp:lastModifiedBy>
  <cp:revision>4</cp:revision>
  <dcterms:created xsi:type="dcterms:W3CDTF">2022-11-21T18:02:43Z</dcterms:created>
  <dcterms:modified xsi:type="dcterms:W3CDTF">2023-11-21T21:53:59Z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2022-11-21T18:17:54Z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f446298e-4f04-4336-8217-fa01ce91eec6</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185800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